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</p:sldMasterIdLst>
  <p:notesMasterIdLst>
    <p:notesMasterId r:id="rId176"/>
  </p:notesMasterIdLst>
  <p:sldIdLst>
    <p:sldId id="42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42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429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430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431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</p:sldIdLst>
  <p:sldSz cx="12192000" cy="6858000"/>
  <p:notesSz cx="6858000" cy="9144000"/>
  <p:embeddedFontLst>
    <p:embeddedFont>
      <p:font typeface="Roboto Mono" panose="020B0604020202020204" charset="0"/>
      <p:regular r:id="rId177"/>
      <p:bold r:id="rId178"/>
      <p:italic r:id="rId179"/>
      <p:boldItalic r:id="rId180"/>
    </p:embeddedFont>
    <p:embeddedFont>
      <p:font typeface="Calibri" panose="020F0502020204030204" pitchFamily="34" charset="0"/>
      <p:regular r:id="rId181"/>
      <p:bold r:id="rId182"/>
      <p:italic r:id="rId183"/>
      <p:boldItalic r:id="rId1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E65595-699B-4B61-BA4A-57F0A481A39D}">
  <a:tblStyle styleId="{0AE65595-699B-4B61-BA4A-57F0A481A39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EEF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EFEF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A804AF-814E-4096-B3B7-90D28476C7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21A56B-FC7A-427C-9191-ABE90F43C8F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64" autoAdjust="0"/>
    <p:restoredTop sz="71303" autoAdjust="0"/>
  </p:normalViewPr>
  <p:slideViewPr>
    <p:cSldViewPr snapToGrid="0">
      <p:cViewPr varScale="1">
        <p:scale>
          <a:sx n="69" d="100"/>
          <a:sy n="69" d="100"/>
        </p:scale>
        <p:origin x="72" y="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5.fntdata"/><Relationship Id="rId186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6.fntdata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1.fntdata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rvice-bus-messaging/service-bus-azure-and-service-bus-queues-compared-contrasted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storage-redundancy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transparent-data-encryption-azure-sql?view=sql-server-2017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sql-database/sql-database-purchase-models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cache-for-redis/cache-premium-tier-intro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pplicationInsights-Kubernetes/wiki/Getting-Started-for-.NET-Core-Application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overview/serverless-computing/#explore-azure-serverless-apps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273d31c33_4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273d31c33_4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5273d31c33_4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2442dcc5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2442dcc5a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52442dcc5a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273d31c33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273d31c33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g5273d31c33_2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5273d31c33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5273d31c33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On premise you’re in charge of everything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Physical access to datacenter as mentioned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What about physical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Are your operations people checking to make sure the hardware you are buying is secure? Are they securing the supply chain?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AWS found out that hardware from china had chips embedded in the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5273d31c33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273d31c33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273d31c33_2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In your case this also includes other departments in CUNA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	Operations, sec ops, infrastructure, etc have part of this responsibility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For example - If you use the Titan contaienr solution they have taken responsibility for the security of the AKS configuration and the base container images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03" name="Google Shape;1203;g5273d31c33_2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273d31c33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273d31c33_2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services are locked down by default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extremely secured, but not wide open - a storage account won’t default to public access</a:t>
            </a:r>
            <a:endParaRPr/>
          </a:p>
        </p:txBody>
      </p:sp>
      <p:sp>
        <p:nvSpPr>
          <p:cNvPr id="1210" name="Google Shape;1210;g5273d31c33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273d31c33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273d31c33_2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a hacker gets a password?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they breach a firewall?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they get a virus onto a machine in the network?</a:t>
            </a:r>
            <a:endParaRPr/>
          </a:p>
        </p:txBody>
      </p:sp>
      <p:sp>
        <p:nvSpPr>
          <p:cNvPr id="1217" name="Google Shape;1217;g5273d31c33_2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273d31c33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5273d31c33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g5273d31c33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273d31c3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273d31c33_2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Once you get into those internal subnets you’re isolated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Now you shouldn’t think this way - but you may relax some our your requirements when you get to internet subnets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33" name="Google Shape;1233;g5273d31c33_2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273d31c33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273d31c33_2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In a public cloud scenario all services are </a:t>
            </a:r>
            <a:r>
              <a:rPr lang="en-US" i="1">
                <a:solidFill>
                  <a:srgbClr val="000000"/>
                </a:solidFill>
              </a:rPr>
              <a:t>potentially accessible </a:t>
            </a:r>
            <a:r>
              <a:rPr lang="en-US">
                <a:solidFill>
                  <a:srgbClr val="000000"/>
                </a:solidFill>
              </a:rPr>
              <a:t>from the internet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Can’t do normal security practices like filtering by IP address as all resources, including IPs are ephemeral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There are solutions to this in some cases, but can’t assume it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41" name="Google Shape;1241;g5273d31c33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273d31c3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273d31c33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5273d31c33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273d31c33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273d31c33_2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your traditional network security - route traffic, add firewalls and lock down ports and IP addresses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just for VMs</a:t>
            </a:r>
            <a:endParaRPr/>
          </a:p>
        </p:txBody>
      </p:sp>
      <p:sp>
        <p:nvSpPr>
          <p:cNvPr id="1256" name="Google Shape;1256;g5273d31c33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2242b117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2242b117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52242b117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273d31c33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5273d31c33_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g5273d31c33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273d31c33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273d31c33_2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g5273d31c33_2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273d31c33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273d31c33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g5273d31c33_2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5273d31c33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5273d31c33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g5273d31c33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273d31c33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273d31c33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discount the ability to lock down to Azure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MS monitors their network very closely and can shut down anything that is misbehaving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Won’t stop targeted attacks, but deters against outside scanning from botnets</a:t>
            </a:r>
            <a:endParaRPr/>
          </a:p>
        </p:txBody>
      </p:sp>
      <p:sp>
        <p:nvSpPr>
          <p:cNvPr id="1292" name="Google Shape;1292;g5273d31c33_2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4e19a93a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54e19a93a0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g54e19a93a0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5273d31c33_2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5273d31c33_2_8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g5273d31c33_2_8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273d31c33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273d31c33_2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g5273d31c33_2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273d31c33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273d31c33_2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g5273d31c33_2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273d31c33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273d31c33_2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AAD is a</a:t>
            </a:r>
            <a:endParaRPr/>
          </a:p>
        </p:txBody>
      </p:sp>
      <p:sp>
        <p:nvSpPr>
          <p:cNvPr id="1325" name="Google Shape;1325;g5273d31c33_2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2442dcc5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2442dcc5a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portal is great for exploring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so great for automation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portal.azure.com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&lt;shell out to the portal and take a look around&gt;</a:t>
            </a:r>
            <a:endParaRPr/>
          </a:p>
        </p:txBody>
      </p:sp>
      <p:sp>
        <p:nvSpPr>
          <p:cNvPr id="544" name="Google Shape;544;g52442dcc5a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273d31c3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5273d31c33_2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Authorization for Azure resource manager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AAD is you Authentication</a:t>
            </a:r>
            <a:endParaRPr/>
          </a:p>
        </p:txBody>
      </p:sp>
      <p:sp>
        <p:nvSpPr>
          <p:cNvPr id="1332" name="Google Shape;1332;g5273d31c33_2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273d31c33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273d31c33_2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g5273d31c33_2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273d31c33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273d31c33_2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g5273d31c33_2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5273d31c33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5273d31c33_2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Secures access to _managing the Azure resource_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Does not necessarily secure access to the application/data itself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Microsoft is slowly implementing RBAC for some resources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Other resources might support AD authentication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g5273d31c33_2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273d31c33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273d31c33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g5273d31c33_2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5273d31c33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5273d31c33_2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g5273d31c33_2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273d31c33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273d31c33_2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g5273d31c33_2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273d31c33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5273d31c33_2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g5273d31c33_2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273d31c33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273d31c33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g5273d31c33_2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273d31c33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273d31c33_2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a username/password</a:t>
            </a:r>
            <a:endParaRPr/>
          </a:p>
        </p:txBody>
      </p:sp>
      <p:sp>
        <p:nvSpPr>
          <p:cNvPr id="1396" name="Google Shape;1396;g5273d31c33_2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273d31c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273d31c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CLI is the new default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Great for automation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Local install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shell.azure.com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5273d31c3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273d31c33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273d31c33_2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g5273d31c33_2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273d31c33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273d31c33_2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g5273d31c33_2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273d31c33_2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5273d31c33_2_8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5273d31c33_2_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5273d31c33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5273d31c33_2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g5273d31c33_2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5273d31c33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5273d31c33_2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g5273d31c33_2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5273d31c33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5273d31c33_2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 the architecture course?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You’re not Google, you don’t have so much traffic that SSL termination is necessary</a:t>
            </a:r>
            <a:endParaRPr b="1"/>
          </a:p>
        </p:txBody>
      </p:sp>
      <p:sp>
        <p:nvSpPr>
          <p:cNvPr id="1439" name="Google Shape;1439;g5273d31c33_2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273d31c33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273d31c33_2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g5273d31c33_2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273d31c33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273d31c33_2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g5273d31c33_2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139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273d31c33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273d31c33_2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g5273d31c33_2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5273d31c33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5273d31c33_2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g5273d31c33_2_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2442dcc5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2442dcc5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 the AZ</a:t>
            </a:r>
            <a:r>
              <a:rPr lang="en-US" baseline="0" dirty="0" smtClean="0"/>
              <a:t> help command to get documentation</a:t>
            </a:r>
            <a:endParaRPr dirty="0"/>
          </a:p>
        </p:txBody>
      </p:sp>
      <p:sp>
        <p:nvSpPr>
          <p:cNvPr id="559" name="Google Shape;559;g52442dcc5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273d31c33_2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273d31c33_2_9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g5273d31c33_2_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142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4d08c66477_8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4d08c66477_8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g4d08c66477_8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143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273d31c33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273d31c33_2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g5273d31c33_2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273d31c33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273d31c33_2_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of you have some workloads in the cloud?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Were you surprised by the cost?</a:t>
            </a:r>
            <a:endParaRPr/>
          </a:p>
        </p:txBody>
      </p:sp>
      <p:sp>
        <p:nvSpPr>
          <p:cNvPr id="1497" name="Google Shape;1497;g5273d31c33_2_5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273d31c33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5273d31c33_2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5273d31c33_2_5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5273d31c33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5273d31c33_2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g5273d31c33_2_5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273d31c33_2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273d31c33_2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g5273d31c33_2_5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148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5273d31c33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5273d31c33_2_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g5273d31c33_2_5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149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5273d31c33_2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5273d31c33_2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g5273d31c33_2_5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5273d31c33_2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5273d31c33_2_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1538;g5273d31c33_2_5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2442dcc5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2442dcc5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Certain parts of powershell have been depreciated, use the CLI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52442dcc5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5273d31c33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5273d31c33_2_5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g5273d31c33_2_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152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273d31c33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273d31c33_2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g5273d31c33_2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273d31c33_2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5273d31c33_2_5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5273d31c33_2_5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5273d31c33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5273d31c33_2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5273d31c33_2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155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5273d31c33_2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5273d31c33_2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5273d31c33_2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156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5273d31c33_2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5273d31c33_2_5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5273d31c33_2_5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157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5273d31c33_2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5273d31c33_2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g5273d31c33_2_5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5273d31c33_2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5273d31c33_2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5273d31c33_2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159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5273d31c33_2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5273d31c33_2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People talk about scaling up as being the power of the cloud (infinite scalability!)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NO! The power is scaling down. You didn’t buy the hardware, you’re only rending it</a:t>
            </a:r>
            <a:endParaRPr/>
          </a:p>
        </p:txBody>
      </p:sp>
      <p:sp>
        <p:nvSpPr>
          <p:cNvPr id="1603" name="Google Shape;1603;g5273d31c33_2_6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160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5273d31c33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5273d31c33_2_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g5273d31c33_2_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2442dcc5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2442dcc5a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client libraries are built on top of the REST API</a:t>
            </a:r>
            <a:endParaRPr/>
          </a:p>
        </p:txBody>
      </p:sp>
      <p:sp>
        <p:nvSpPr>
          <p:cNvPr id="574" name="Google Shape;574;g52442dcc5a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273d31c33_2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273d31c33_2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g5273d31c33_2_6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162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273d31c33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273d31c33_2_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g5273d31c33_2_6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163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5273d31c33_2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5273d31c33_2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g5273d31c33_2_6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164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273d31c33_2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273d31c33_2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g5273d31c33_2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165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5273d31c33_2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5273d31c33_2_6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g5273d31c33_2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166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5273d31c33_2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5273d31c33_2_6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g5273d31c33_2_6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167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5273d31c33_2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5273d31c33_2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g5273d31c33_2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168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5273d31c33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5273d31c33_2_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g5273d31c33_2_6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169</a:t>
            </a:fld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5273d31c33_2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5273d31c33_2_6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g5273d31c33_2_6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170</a:t>
            </a:fld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5273d31c33_2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5273d31c33_2_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g5273d31c33_2_4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2442dcc5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2442dcc5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52442dcc5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4d08c66477_8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4d08c66477_8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g4d08c66477_8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172</a:t>
            </a:fld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4d08c66477_8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4d08c66477_8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g4d08c66477_8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173</a:t>
            </a:fld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4d08c66477_8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4d08c66477_8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g4d08c66477_8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174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273d31c33_4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273d31c33_4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5273d31c33_4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2442dcc5a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2442dcc5a_1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52442dcc5a_1_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2242b117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2242b1176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cuna cloud adoption as three phases.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Build competence in cloud technologies | We don’t have standards yet, so we need to make them.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Cloud first  - cloud if you can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Cloud is the default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Cloud for everything - Move / Rearchitect and Migrate into the cloud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We’re focusing on #1</a:t>
            </a:r>
            <a:endParaRPr/>
          </a:p>
        </p:txBody>
      </p:sp>
      <p:sp>
        <p:nvSpPr>
          <p:cNvPr id="464" name="Google Shape;464;g52242b1176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2442dcc5a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52442dcc5a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2442dcc5a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52442dcc5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2442dcc5a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2442dcc5a_1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52442dcc5a_1_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2442dcc5a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52442dcc5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2442dcc5a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52442dcc5a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2442dcc5a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52442dcc5a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52442dcc5a_1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Track Your Steps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Use Visual</a:t>
            </a:r>
            <a:r>
              <a:rPr lang="en-US" baseline="0" dirty="0" smtClean="0"/>
              <a:t> Studio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has an integrated shell and you can keep track of your commands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Might Get Stuck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If</a:t>
            </a:r>
            <a:r>
              <a:rPr lang="en-US" baseline="0" dirty="0" smtClean="0"/>
              <a:t> you miss a step, backtrack and make sure you did everything okay.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People miss steps all the time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Ask for Help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Start off by asking your neighbor, then raise your hand and we will help you out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Asking your neighbor is good for them as well as for you.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1871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273d31c33_4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273d31c33_4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Mention scrolling down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Also</a:t>
            </a:r>
            <a:r>
              <a:rPr lang="en-US" baseline="0" dirty="0" smtClean="0"/>
              <a:t> demo some stuff in PowerShell</a:t>
            </a:r>
            <a:endParaRPr dirty="0"/>
          </a:p>
        </p:txBody>
      </p:sp>
      <p:sp>
        <p:nvSpPr>
          <p:cNvPr id="641" name="Google Shape;641;g5273d31c33_4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ecf4b0e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ecf4b0ed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4ecf4b0edc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08c664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08c664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Blobs - Binary large objects. Used for files, images, etc…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Tables - NoSQL Key/Value 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 - SMB file shares, use blob storage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Queues - simple cloud messaging, use service bus instead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https://docs.microsoft.com/en-us/azure/service-bus-messaging/service-bus-azure-and-service-bus-queues-compared-contrasted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4d08c6647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ecf4b0ed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ecf4b0edc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going to be a more hands on course.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 general Azure course. Not a specific “standards” course. A standard hasn’t emerged yet.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4ecf4b0edc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d08c6647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d08c6647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Tiers: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Tiers: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Hot - frequently accessed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Cool - stored for at least 30 days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Archive - stored for at least 180 days, latency measured in hours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4d08c6647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d08c6647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d08c6647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Locally Redundant (LRS): Same Datacenter | 11 9’s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Zone Redundant (ZRS): Same Region | 12 9’s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Geo-Redundant (GRS) - Different Regions | 16 9’s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https://docs.microsoft.com/en-us/azure/storage/common/storage-redundancy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d08c66477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d08c6647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d08c6647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4d08c6647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d08c664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d08c66477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Managed SQL Server DB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Feels like On Prem SQL Server | Dev XP is just like a normal SQL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Pricing Tiers - DTUs, vCores | DTUs are increments of compute and memory. You can either get a set amount or an elastic pool of DTUs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vCores are more granular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Encrypted by default using transparent data encryption.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Firewall - comes with it’s own firewall that you can configure to limit incoming connections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https://docs.microsoft.com/en-us/azure/sql-database/transparent-data-encryption-azure-sql?view=sql-server-2017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https://docs.microsoft.com/en-us/azure/sql-database/sql-database-purchase-models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4d08c66477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d08c6647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d08c66477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4d08c66477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d08c6647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d08c6647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Managed Redis Instance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In-memory Datastore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Tiers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- For development and experiments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- for light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 - includes more throughput, but more importantly, more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/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https://docs.microsoft.com/en-us/azure/azure-cache-for-redis/cache-premium-tier-intro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702" name="Google Shape;702;g4d08c66477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d08c6647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d08c66477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4d08c6647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d08c6647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d08c66477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4d08c66477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ecf4b0ed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ecf4b0edc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4ecf4b0edc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d08c664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d08c6647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4d08c6647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2442dcc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2442dcc5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52442dcc5a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d08c6647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d08c66477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of supported languages: PHP, Ruby, Java, Python, .NET, .NET Core, Powershell (as a batch process)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Tiers: Basic, Standard, Premium, Isolated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tiers = better machines and more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= dev / 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= prod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 = Standard plus more backups /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Isolated = ASE, super expensive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4d08c66477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d08c6647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d08c6647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4d08c6647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2242b117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2242b1176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52242b1176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2242b117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52242b1176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how this isn’t much different than what you’re used to... </a:t>
            </a:r>
            <a:endParaRPr/>
          </a:p>
        </p:txBody>
      </p:sp>
      <p:sp>
        <p:nvSpPr>
          <p:cNvPr id="762" name="Google Shape;762;g52242b1176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d08c6647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d08c66477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d08c66477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ecf4b0ed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4ecf4b0edc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g4ecf4b0edc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d08c66477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4d08c66477_9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Containers don’t have a full OS for each container, which saves 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4d08c66477_9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d08c66477_9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d08c66477_9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4d08c66477_9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d08c66477_9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d08c66477_9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d08c66477_9_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d08c66477_9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d08c66477_9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.NET 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 Stage Build Pattern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Layering Images to reduce the size and attack surface of the final image</a:t>
            </a:r>
            <a:endParaRPr/>
          </a:p>
        </p:txBody>
      </p:sp>
      <p:sp>
        <p:nvSpPr>
          <p:cNvPr id="828" name="Google Shape;828;g4d08c66477_9_2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2442dcc5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2442dcc5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52442dcc5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4d08c66477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4d08c66477_8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straight up Docker or…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4d08c66477_8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d08c66477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d08c66477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Orchestration is the software that manages your containers and makes them into a whole application.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There’s tons of different ways to run Docker containers.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 cloud provider has their own orchestration offering</a:t>
            </a:r>
            <a:endParaRPr/>
          </a:p>
        </p:txBody>
      </p:sp>
      <p:sp>
        <p:nvSpPr>
          <p:cNvPr id="843" name="Google Shape;843;g4d08c66477_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4d08c66477_9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4d08c66477_9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Instead of running scripts to determine what your data center looks like,</a:t>
            </a:r>
            <a:r>
              <a:rPr lang="en-US" baseline="0" dirty="0" smtClean="0"/>
              <a:t> you tell it what you want and it gives it to you.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File </a:t>
            </a:r>
            <a:r>
              <a:rPr lang="en-US" dirty="0"/>
              <a:t>Source: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https://github.com/Microsoft/ApplicationInsights-Kubernetes/wiki/Getting-Started-for-.NET-Core-Applications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https://kubernetes.io/docs/concepts/workloads/pods/pod-overview/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https://kubernetes.io/docs/concepts/workloads/controllers/deployment/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https://kubernetes.io/docs/concepts/services-networking/service/</a:t>
            </a:r>
            <a:endParaRPr dirty="0"/>
          </a:p>
        </p:txBody>
      </p:sp>
      <p:sp>
        <p:nvSpPr>
          <p:cNvPr id="855" name="Google Shape;855;g4d08c66477_9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Pods - smallest deployable unit | Generally one container (and maybe a sidecar to go with it)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Deployments - groups of Pods | manages things like scalability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Services - Networking between groups of Pods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059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d08c66477_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d08c66477_8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There’s probably a docker container for everything you want to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only caviat is you don’t want to store state in Kubernetes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/ Containers are really good for experimentation. You can easily fire up stuff and play with it without having to install a bunch of junk on your machine.</a:t>
            </a:r>
            <a:endParaRPr/>
          </a:p>
        </p:txBody>
      </p:sp>
      <p:sp>
        <p:nvSpPr>
          <p:cNvPr id="864" name="Google Shape;864;g4d08c66477_8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d08c66477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d08c66477_8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is at the center of a whole cloud native ecosystem.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has all sorts of stuff...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4d08c66477_8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d08c66477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d08c66477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CUNA Team  AKS offering that deploys an Azure Kubernetes Service instance with a bunch of security around it…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Implements nearly 200 controls for you</a:t>
            </a:r>
            <a:endParaRPr/>
          </a:p>
        </p:txBody>
      </p:sp>
      <p:sp>
        <p:nvSpPr>
          <p:cNvPr id="879" name="Google Shape;879;g4d08c66477_8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52242b117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52242b1176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52242b1176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2242b117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2242b117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microservices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SQL databases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front line service in React</a:t>
            </a:r>
            <a:endParaRPr/>
          </a:p>
        </p:txBody>
      </p:sp>
      <p:sp>
        <p:nvSpPr>
          <p:cNvPr id="893" name="Google Shape;893;g52242b117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4ecf4b0ed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4ecf4b0ed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4ecf4b0ed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ecf4b0e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ecf4b0e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4ecf4b0ed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4d08c66477_8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4d08c66477_8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4d08c66477_8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d08c66477_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d08c66477_8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https://azure.microsoft.com/en-us/overview/serverless-computing/#explore-azure-serverless-apps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g4d08c66477_8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d08c66477_8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d08c66477_8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4d08c66477_8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2242b117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52242b117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52242b117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4d08c66477_8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4d08c66477_8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4d08c66477_8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2242b117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52242b117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52242b117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3162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4d08c66477_8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4d08c66477_8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g4d08c66477_8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4d08c66477_8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4d08c66477_8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4d08c66477_8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e19a93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e19a93a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54e19a93a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29013f6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29013f6b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529013f6b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2442dcc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2442dcc5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Subscriptions - top level construct, per dept, per company, etc..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 Groups - used to organize different services, per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Tags - can be used organize cross cutting concerns and report on different usages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52442dcc5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4d08c6647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4d08c66477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4d08c66477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d08c66477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d08c66477_6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other ways to message apps too, like a database or a file, but these are the main service offerings in Azure</a:t>
            </a:r>
            <a:endParaRPr/>
          </a:p>
        </p:txBody>
      </p:sp>
      <p:sp>
        <p:nvSpPr>
          <p:cNvPr id="978" name="Google Shape;978;g4d08c66477_6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4e19a93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54e19a93a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54e19a93a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4d08c66477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4d08c66477_6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that you could extend the message size by including extra data in BLOB storage.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You could do this with other queues too, but you already have a storage account in this case</a:t>
            </a:r>
            <a:endParaRPr/>
          </a:p>
        </p:txBody>
      </p:sp>
      <p:sp>
        <p:nvSpPr>
          <p:cNvPr id="993" name="Google Shape;993;g4d08c66477_6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54e19a93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54e19a93a0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queues like storage queues, but also has the concept of topics and subscriptions</a:t>
            </a:r>
            <a:endParaRPr/>
          </a:p>
        </p:txBody>
      </p:sp>
      <p:sp>
        <p:nvSpPr>
          <p:cNvPr id="1001" name="Google Shape;1001;g54e19a93a0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4d08c66477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4d08c66477_6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4d08c66477_6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4d08c66477_6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4d08c66477_6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4d08c66477_6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d08c66477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d08c66477_6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pre-defined message format you ahve to follow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- supports an open event message standard (not on by default)</a:t>
            </a:r>
            <a:endParaRPr/>
          </a:p>
        </p:txBody>
      </p:sp>
      <p:sp>
        <p:nvSpPr>
          <p:cNvPr id="1022" name="Google Shape;1022;g4d08c66477_6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d08c66477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d08c66477_6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g4d08c66477_6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4d08c66477_6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4d08c66477_6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pre-defined message format you ahve to follow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- supports an open event message standard (not on by default)</a:t>
            </a:r>
            <a:endParaRPr/>
          </a:p>
        </p:txBody>
      </p:sp>
      <p:sp>
        <p:nvSpPr>
          <p:cNvPr id="1036" name="Google Shape;1036;g4d08c66477_6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2242b117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2242b1176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52242b1176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4d08c66477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4d08c66477_6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g4d08c66477_6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2242b117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2242b1176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g52242b1176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2242b117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2242b1176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g52242b1176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273d31c33_4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273d31c33_4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g5273d31c33_4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ecf4b0ed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4ecf4b0ed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g4ecf4b0ed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d08c66477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4d08c66477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just for IAAS</a:t>
            </a:r>
            <a:endParaRPr/>
          </a:p>
        </p:txBody>
      </p:sp>
      <p:sp>
        <p:nvSpPr>
          <p:cNvPr id="1078" name="Google Shape;1078;g4d08c66477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d08c66477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4d08c66477_3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your CIDR notation (just use a subnet calculator)</a:t>
            </a:r>
            <a:endParaRPr/>
          </a:p>
        </p:txBody>
      </p:sp>
      <p:sp>
        <p:nvSpPr>
          <p:cNvPr id="1086" name="Google Shape;1086;g4d08c66477_3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4d08c66477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4d08c66477_3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a real setup, wouldn’t need an entire /24 (256-5 addrs) for DMZ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Also, fairly basic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Didn’t put in details, may have load balances/firewalls between each</a:t>
            </a:r>
            <a:endParaRPr/>
          </a:p>
        </p:txBody>
      </p:sp>
      <p:sp>
        <p:nvSpPr>
          <p:cNvPr id="1094" name="Google Shape;1094;g4d08c66477_3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d08c6647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4d08c66477_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d08c66477_3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4d08c6647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4d08c66477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g4d08c66477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2442dcc5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2442dcc5a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52442dcc5a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d08c6647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4d08c6647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g4d08c66477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4d08c6647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4d08c66477_4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could do UDP load balancing with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better tools for security and load balancing ingress web traffic</a:t>
            </a:r>
            <a:endParaRPr/>
          </a:p>
        </p:txBody>
      </p:sp>
      <p:sp>
        <p:nvSpPr>
          <p:cNvPr id="1124" name="Google Shape;1124;g4d08c66477_4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4d08c66477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4d08c66477_4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g4d08c66477_4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273d31c3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273d31c3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g5273d31c3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273d31c3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273d31c33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g5273d31c33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273d31c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273d31c33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g5273d31c33_2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273d31c33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273d31c33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Cloud providers have way more resources than you could possibly ever have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your data center’s physical security better than Microsoft’s?</a:t>
            </a:r>
            <a:endParaRPr/>
          </a:p>
        </p:txBody>
      </p:sp>
      <p:sp>
        <p:nvSpPr>
          <p:cNvPr id="1168" name="Google Shape;1168;g5273d31c33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273d31c33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273d31c33_2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g5273d31c33_2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273d31c33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273d31c33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g5273d31c33_2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04C6-7C8C-F642-ACD3-3E511D76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7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5400" b="1" spc="1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45197-F3EF-134C-9708-990B5D52F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552" y="3602038"/>
            <a:ext cx="1097279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547F72-0F86-834A-B638-D00246A843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6151" y="6280974"/>
            <a:ext cx="2743200" cy="31267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mm/</a:t>
            </a:r>
            <a:r>
              <a:rPr lang="en-US" dirty="0" err="1"/>
              <a:t>dd</a:t>
            </a:r>
            <a:r>
              <a:rPr lang="en-US" dirty="0"/>
              <a:t>/</a:t>
            </a:r>
            <a:r>
              <a:rPr lang="en-US" dirty="0" err="1"/>
              <a:t>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7" y="6280974"/>
            <a:ext cx="1182540" cy="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2958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D62CC7-87FC-6C48-AAE7-1403D9CD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BDDB7-B471-A643-8CA0-B7B9982F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C3AE-D32A-444C-8592-ABFF7FAA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065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EA9325-3C66-D54B-9233-55620F1C49F5}"/>
              </a:ext>
            </a:extLst>
          </p:cNvPr>
          <p:cNvSpPr/>
          <p:nvPr/>
        </p:nvSpPr>
        <p:spPr>
          <a:xfrm rot="10800000">
            <a:off x="6705600" y="-1"/>
            <a:ext cx="5486400" cy="6857999"/>
          </a:xfrm>
          <a:prstGeom prst="rect">
            <a:avLst/>
          </a:prstGeom>
          <a:solidFill>
            <a:srgbClr val="330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006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CAFAD-F083-1549-837E-25D5D210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C6735-B494-B648-8359-600ADA11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00EECD-8076-B446-9C78-5DC613EC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5410200" cy="9263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ED3A74-3CA5-3340-AA16-1F716DC328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" y="1291472"/>
            <a:ext cx="5410200" cy="488669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7E6DC1-800A-764D-9D3D-CF6B2EEB7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-1"/>
            <a:ext cx="5486400" cy="6857999"/>
          </a:xfrm>
        </p:spPr>
        <p:txBody>
          <a:bodyPr/>
          <a:lstStyle>
            <a:lvl1pPr>
              <a:defRPr sz="3200">
                <a:solidFill>
                  <a:srgbClr val="33006F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3290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E1E299-4C90-6B42-8485-5FA2B85B4380}"/>
              </a:ext>
            </a:extLst>
          </p:cNvPr>
          <p:cNvSpPr/>
          <p:nvPr/>
        </p:nvSpPr>
        <p:spPr>
          <a:xfrm rot="10800000">
            <a:off x="0" y="0"/>
            <a:ext cx="5486400" cy="6857999"/>
          </a:xfrm>
          <a:prstGeom prst="rect">
            <a:avLst/>
          </a:prstGeom>
          <a:solidFill>
            <a:srgbClr val="330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8DC2EE-5159-3D45-9DDE-EB7CDABC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486400" cy="6857999"/>
          </a:xfrm>
        </p:spPr>
        <p:txBody>
          <a:bodyPr/>
          <a:lstStyle>
            <a:lvl1pPr>
              <a:defRPr sz="3200">
                <a:solidFill>
                  <a:srgbClr val="33006F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96694-B69F-874A-93DD-D265C360AD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Sprint 2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46E25-882E-074C-8A0D-6C0C23B8E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FEC786-AC2B-AD4E-A267-A1C27B9D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2" y="365125"/>
            <a:ext cx="5410200" cy="9734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054F04-871B-C54F-9DE3-456FE9AE7A5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2" y="1338606"/>
            <a:ext cx="5410200" cy="48395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2954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87157-E61F-5D4D-A792-549F6DE75C29}"/>
              </a:ext>
            </a:extLst>
          </p:cNvPr>
          <p:cNvSpPr/>
          <p:nvPr/>
        </p:nvSpPr>
        <p:spPr>
          <a:xfrm>
            <a:off x="6705599" y="-1"/>
            <a:ext cx="5486400" cy="685799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FDBAB-068E-6B4D-95EB-B99542D7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11D03-F385-0D42-82F0-15919150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66623-2A83-1B45-8EA3-9C5B76F1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599" y="1"/>
            <a:ext cx="5486400" cy="6857999"/>
          </a:xfrm>
        </p:spPr>
        <p:txBody>
          <a:bodyPr/>
          <a:lstStyle>
            <a:lvl1pPr>
              <a:defRPr sz="3200">
                <a:solidFill>
                  <a:srgbClr val="333333"/>
                </a:solidFill>
              </a:defRPr>
            </a:lvl1pPr>
            <a:lvl2pPr>
              <a:defRPr sz="2800">
                <a:solidFill>
                  <a:srgbClr val="333333"/>
                </a:solidFill>
              </a:defRPr>
            </a:lvl2pPr>
            <a:lvl3pPr>
              <a:defRPr sz="2400">
                <a:solidFill>
                  <a:srgbClr val="333333"/>
                </a:solidFill>
              </a:defRPr>
            </a:lvl3pPr>
            <a:lvl4pPr>
              <a:defRPr sz="2000">
                <a:solidFill>
                  <a:srgbClr val="333333"/>
                </a:solidFill>
              </a:defRPr>
            </a:lvl4pPr>
            <a:lvl5pPr>
              <a:defRPr sz="2000">
                <a:solidFill>
                  <a:srgbClr val="33333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0BE74F-7F72-B544-A363-4F74A43A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5410200" cy="9263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8E261-631A-414A-B962-47F99407FBA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" y="1291472"/>
            <a:ext cx="5410200" cy="488669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2161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5157FE-F203-5541-81E1-2B43B2EFA53D}"/>
              </a:ext>
            </a:extLst>
          </p:cNvPr>
          <p:cNvSpPr/>
          <p:nvPr/>
        </p:nvSpPr>
        <p:spPr>
          <a:xfrm>
            <a:off x="0" y="-1"/>
            <a:ext cx="5486400" cy="685799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8E47A-4285-5C4E-88FE-6B6A1213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5486400" cy="6857999"/>
          </a:xfrm>
        </p:spPr>
        <p:txBody>
          <a:bodyPr/>
          <a:lstStyle>
            <a:lvl1pPr>
              <a:defRPr sz="3200">
                <a:solidFill>
                  <a:srgbClr val="333333"/>
                </a:solidFill>
              </a:defRPr>
            </a:lvl1pPr>
            <a:lvl2pPr>
              <a:defRPr sz="2800">
                <a:solidFill>
                  <a:srgbClr val="333333"/>
                </a:solidFill>
              </a:defRPr>
            </a:lvl2pPr>
            <a:lvl3pPr>
              <a:defRPr sz="2400">
                <a:solidFill>
                  <a:srgbClr val="333333"/>
                </a:solidFill>
              </a:defRPr>
            </a:lvl3pPr>
            <a:lvl4pPr>
              <a:defRPr sz="2000">
                <a:solidFill>
                  <a:srgbClr val="333333"/>
                </a:solidFill>
              </a:defRPr>
            </a:lvl4pPr>
            <a:lvl5pPr>
              <a:defRPr sz="2000">
                <a:solidFill>
                  <a:srgbClr val="33333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5650D-F15A-5742-A16B-3EF8CD353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Sprint 2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53CE3-5C63-0B4C-8A5D-B66E292A5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E58C2E-EF36-7F48-8B12-B930BCFD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2" y="365125"/>
            <a:ext cx="5410200" cy="9263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C32888-758E-0E4C-B579-5477F2FB68F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2" y="1291472"/>
            <a:ext cx="5410200" cy="488669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8622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21" y="747897"/>
            <a:ext cx="9994786" cy="9185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84701" y="1666432"/>
            <a:ext cx="9994606" cy="412162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2596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21" y="758530"/>
            <a:ext cx="10069032" cy="9079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84041" y="1677065"/>
            <a:ext cx="10069512" cy="41864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5784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FC17-D062-FD46-899D-E607026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248" y="6254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00080-DA8D-5144-BF6B-6C450EA3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EA3BC4-08AF-3140-8D48-F9BF88DF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7" y="6280974"/>
            <a:ext cx="1182540" cy="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971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FC17-D062-FD46-899D-E607026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248" y="6254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00080-DA8D-5144-BF6B-6C450EA3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EA3BC4-08AF-3140-8D48-F9BF88DF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7" y="6280974"/>
            <a:ext cx="1182540" cy="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679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Blue">
  <p:cSld name="Comparison - Blu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595750" y="1332172"/>
            <a:ext cx="5250868" cy="397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6345382" y="1332172"/>
            <a:ext cx="5251311" cy="397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3"/>
          </p:nvPr>
        </p:nvSpPr>
        <p:spPr>
          <a:xfrm>
            <a:off x="59531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4"/>
          </p:nvPr>
        </p:nvSpPr>
        <p:spPr>
          <a:xfrm>
            <a:off x="634524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234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94" y="2900099"/>
            <a:ext cx="3818439" cy="709002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566522" y="2778986"/>
            <a:ext cx="4551452" cy="110435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Partner Logo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 rot="2700000">
            <a:off x="5573776" y="3072806"/>
            <a:ext cx="516715" cy="516715"/>
            <a:chOff x="5493839" y="2845942"/>
            <a:chExt cx="786506" cy="786506"/>
          </a:xfrm>
        </p:grpSpPr>
        <p:sp>
          <p:nvSpPr>
            <p:cNvPr id="9" name="Rectangle 8"/>
            <p:cNvSpPr/>
            <p:nvPr/>
          </p:nvSpPr>
          <p:spPr>
            <a:xfrm>
              <a:off x="5825447" y="2845942"/>
              <a:ext cx="123290" cy="7865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5825447" y="2823049"/>
              <a:ext cx="123290" cy="7865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903387" y="4113383"/>
            <a:ext cx="7878762" cy="477801"/>
          </a:xfrm>
        </p:spPr>
        <p:txBody>
          <a:bodyPr/>
          <a:lstStyle>
            <a:lvl1pPr marL="0" indent="0" algn="ctr">
              <a:buNone/>
              <a:defRPr spc="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68036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k Quote - Blue">
  <p:cSld name="Book Quote - Blu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3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28321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&amp; Content - Blue">
  <p:cSld name="Top Title &amp; Content - Blu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68116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&amp; Subtitle">
  <p:cSld name="Section Header &amp; Subtitle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ctrTitle"/>
          </p:nvPr>
        </p:nvSpPr>
        <p:spPr>
          <a:xfrm>
            <a:off x="860605" y="1122363"/>
            <a:ext cx="1049947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860605" y="3602038"/>
            <a:ext cx="104994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 b="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4162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w/Photo - Orange">
  <p:cSld name="Bio w/Photo - Oran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61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4156798" y="1407303"/>
            <a:ext cx="7315200" cy="49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88081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&amp; Content - Orange">
  <p:cSld name="Top Title &amp; Content - Oran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7459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ntent - Orange">
  <p:cSld name="Full Content - Orang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79873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Orange">
  <p:cSld name="Quote - Orang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406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- Orange">
  <p:cSld name="Title &amp; Content - Orang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4156798" y="589885"/>
            <a:ext cx="7315200" cy="569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22732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ttom Title &amp; Content - Orange">
  <p:cSld name="Bottom Title &amp; Content - Oran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595749" y="589886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34139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k Quote - Orange">
  <p:cSld name="Book Quote - Orange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1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3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73748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074E-69D9-F548-8B1D-FDEBAD9F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ACD6-715F-8145-B40F-9AD00AE4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EE815-919D-A742-8A7D-A17ED117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8BA15-0B58-A84A-B513-614F4F0C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619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ntent - Blue">
  <p:cSld name="Full Content - Blu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body" idx="1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3722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Quote - Blu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2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923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ttom Title &amp; Content - Green">
  <p:cSld name="Bottom Title &amp; Content - Gree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595749" y="589886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8478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k Quote - Green">
  <p:cSld name="Book Quote - Gree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3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6205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Quote - Gree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3529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w/Photo - Green">
  <p:cSld name="Bio w/Photo - Gree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61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3"/>
          </p:nvPr>
        </p:nvSpPr>
        <p:spPr>
          <a:xfrm>
            <a:off x="4156798" y="1407303"/>
            <a:ext cx="7315200" cy="49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9939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ntent - Green">
  <p:cSld name="Full Content - Gree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1967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&amp; Footnote - Blue">
  <p:cSld name="Content &amp; Footnote - Blu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body" idx="2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32451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860605" y="1995204"/>
            <a:ext cx="10499471" cy="286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950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&amp; Content - Green">
  <p:cSld name="Top Title &amp; Content - G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0268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89B7-3D59-2143-906D-F5DDF3BB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7AD7-18FE-0340-B116-8B561690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082BF-BDEA-9D44-B706-C4ED27B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Sprint 2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78F8E-F959-A14B-AD3F-CE583AD5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48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- Blue">
  <p:cSld name="Title &amp; Content - Blu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4156798" y="589885"/>
            <a:ext cx="7315200" cy="569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85361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no subtitle)">
  <p:cSld name="Section Header (no subtitle)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860605" y="2050617"/>
            <a:ext cx="10499471" cy="278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22663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89B7-3D59-2143-906D-F5DDF3BB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7AD7-18FE-0340-B116-8B561690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082BF-BDEA-9D44-B706-C4ED27B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Sprint 2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78F8E-F959-A14B-AD3F-CE583AD5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782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57544" y="3100830"/>
            <a:ext cx="5457825" cy="707886"/>
          </a:xfrm>
        </p:spPr>
        <p:txBody>
          <a:bodyPr>
            <a:spAutoFit/>
          </a:bodyPr>
          <a:lstStyle>
            <a:lvl1pPr marL="0" indent="0">
              <a:buNone/>
              <a:defRPr sz="4000"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21191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4102-1269-A149-A3F8-69240291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D998-6740-914E-A81E-DB6FBF4CB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282046"/>
            <a:ext cx="5410200" cy="4722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2234C-6B5F-4343-A670-00B2AA45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282046"/>
            <a:ext cx="5410199" cy="4722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C8E83-F556-C449-8614-5F4D6EF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1607C-CFFC-624B-84D6-D51BAAB5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4820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DF2B3-6558-B943-ADCD-6886EF550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17320"/>
            <a:ext cx="5387975" cy="8143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0" i="0" baseline="0"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AA265-08C4-1941-8FF7-500AC6E43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21B3B-D9DB-664D-9B28-D1463DC98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17320"/>
            <a:ext cx="54102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42963-3899-6C4B-B502-FA1DADC5C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410199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87A24-FC2C-BD49-A414-EC05BE31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73C03-FE07-8340-B634-726817F5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3381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FF0A-092B-BF4A-A8B7-B0E24634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3FB4F-B78A-D24F-9F0C-36EA22E1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29FF4-DE82-A645-9767-02D8D94C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C3AE-D32A-444C-8592-ABFF7FAA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3209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1CE51-5913-774B-BC2C-BE3DEFEE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916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69848-75FD-C741-B60B-A06FA030B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82045"/>
            <a:ext cx="10972800" cy="471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574F-4C18-6442-947E-056C0056D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254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Sprint 2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9888B-AA9B-384A-8F83-730C01A7D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2248" y="6254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8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100" baseline="0">
          <a:solidFill>
            <a:srgbClr val="521B93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azure-security-encryption-atrest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sionalliance.com/wp-content/uploads/2016/07/faCloudOnPremisesFoundations.pdf" TargetMode="Externa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calculator/" TargetMode="Externa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" TargetMode="Externa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unamutual.visualstudio.com/SecureCloudEnablement" TargetMode="External"/><Relationship Id="rId5" Type="http://schemas.openxmlformats.org/officeDocument/2006/relationships/hyperlink" Target="https://www.pluralsight.com/partners/microsoft/azure" TargetMode="External"/><Relationship Id="rId4" Type="http://schemas.openxmlformats.org/officeDocument/2006/relationships/hyperlink" Target="https://docs.microsoft.com/en-us/azure/architecture/pattern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retraining/azuretrain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Cloud Native Applications in Azure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8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0"/>
          <p:cNvSpPr/>
          <p:nvPr/>
        </p:nvSpPr>
        <p:spPr>
          <a:xfrm>
            <a:off x="1408675" y="1426350"/>
            <a:ext cx="4687200" cy="4005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Retirement-NonProd</a:t>
            </a:r>
            <a:endParaRPr sz="2400" b="1"/>
          </a:p>
        </p:txBody>
      </p:sp>
      <p:sp>
        <p:nvSpPr>
          <p:cNvPr id="518" name="Google Shape;518;p90"/>
          <p:cNvSpPr/>
          <p:nvPr/>
        </p:nvSpPr>
        <p:spPr>
          <a:xfrm>
            <a:off x="1635200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RG-App1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Web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SQL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vNet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19" name="Google Shape;519;p90"/>
          <p:cNvSpPr/>
          <p:nvPr/>
        </p:nvSpPr>
        <p:spPr>
          <a:xfrm>
            <a:off x="3562875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RG-App2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Func</a:t>
            </a:r>
            <a:r>
              <a:rPr lang="en-US" sz="1800" dirty="0">
                <a:solidFill>
                  <a:schemeClr val="bg1"/>
                </a:solidFill>
              </a:rPr>
              <a:t>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Cosmos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20" name="Google Shape;520;p90"/>
          <p:cNvSpPr/>
          <p:nvPr/>
        </p:nvSpPr>
        <p:spPr>
          <a:xfrm>
            <a:off x="1719750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1" name="Google Shape;521;p90"/>
          <p:cNvSpPr/>
          <p:nvPr/>
        </p:nvSpPr>
        <p:spPr>
          <a:xfrm>
            <a:off x="3712100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6541950" y="1426350"/>
            <a:ext cx="4687200" cy="4005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Retirement-Prod</a:t>
            </a:r>
            <a:endParaRPr sz="2400" b="1"/>
          </a:p>
        </p:txBody>
      </p:sp>
      <p:sp>
        <p:nvSpPr>
          <p:cNvPr id="523" name="Google Shape;523;p90"/>
          <p:cNvSpPr/>
          <p:nvPr/>
        </p:nvSpPr>
        <p:spPr>
          <a:xfrm>
            <a:off x="6768475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RG-App1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Web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SQL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vNet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24" name="Google Shape;524;p90"/>
          <p:cNvSpPr/>
          <p:nvPr/>
        </p:nvSpPr>
        <p:spPr>
          <a:xfrm>
            <a:off x="8696150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RG-App2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Func</a:t>
            </a:r>
            <a:r>
              <a:rPr lang="en-US" sz="1800" dirty="0">
                <a:solidFill>
                  <a:schemeClr val="bg1"/>
                </a:solidFill>
              </a:rPr>
              <a:t>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Cosmos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25" name="Google Shape;525;p90"/>
          <p:cNvSpPr/>
          <p:nvPr/>
        </p:nvSpPr>
        <p:spPr>
          <a:xfrm>
            <a:off x="6853025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6" name="Google Shape;526;p90"/>
          <p:cNvSpPr/>
          <p:nvPr/>
        </p:nvSpPr>
        <p:spPr>
          <a:xfrm>
            <a:off x="8845375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 for the things they are responsible for</a:t>
            </a:r>
            <a:endParaRPr/>
          </a:p>
        </p:txBody>
      </p:sp>
      <p:pic>
        <p:nvPicPr>
          <p:cNvPr id="1178" name="Google Shape;1178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63" y="1652044"/>
            <a:ext cx="7915275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7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200" b="1">
                <a:solidFill>
                  <a:srgbClr val="37226A"/>
                </a:solidFill>
              </a:rPr>
              <a:t>Through 2022, at least 95% of cloud security failures will be the customer's fault.</a:t>
            </a:r>
            <a:endParaRPr sz="4200" b="1">
              <a:solidFill>
                <a:srgbClr val="37226A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200" b="1">
                <a:solidFill>
                  <a:srgbClr val="37226A"/>
                </a:solidFill>
              </a:rPr>
              <a:t>  - Gartner</a:t>
            </a:r>
            <a:endParaRPr sz="4200" b="1">
              <a:solidFill>
                <a:srgbClr val="37226A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Shared </a:t>
            </a:r>
            <a:r>
              <a:rPr lang="en-US" sz="4800" dirty="0"/>
              <a:t>Responsibility</a:t>
            </a:r>
            <a:r>
              <a:rPr lang="en-US" dirty="0"/>
              <a:t> Model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Shared Responsibility Model</a:t>
            </a:r>
            <a:endParaRPr/>
          </a:p>
        </p:txBody>
      </p:sp>
      <p:sp>
        <p:nvSpPr>
          <p:cNvPr id="1198" name="Google Shape;1198;p179"/>
          <p:cNvSpPr txBox="1">
            <a:spLocks noGrp="1"/>
          </p:cNvSpPr>
          <p:nvPr>
            <p:ph type="body" idx="4294967295"/>
          </p:nvPr>
        </p:nvSpPr>
        <p:spPr>
          <a:xfrm>
            <a:off x="0" y="1608138"/>
            <a:ext cx="11001375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Azure is responsible for the security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/>
              <a:t>OF </a:t>
            </a:r>
            <a:r>
              <a:rPr lang="en-US"/>
              <a:t>the cloud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You are responsible for security </a:t>
            </a:r>
            <a:r>
              <a:rPr lang="en-US" b="1"/>
              <a:t>IN</a:t>
            </a:r>
            <a:endParaRPr b="1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cloud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1199" name="Google Shape;119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613" y="1190075"/>
            <a:ext cx="4448175" cy="55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Responsibility Matrix</a:t>
            </a:r>
            <a:endParaRPr/>
          </a:p>
        </p:txBody>
      </p:sp>
      <p:pic>
        <p:nvPicPr>
          <p:cNvPr id="1206" name="Google Shape;1206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1228544"/>
            <a:ext cx="11668125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in Depth</a:t>
            </a:r>
            <a:endParaRPr/>
          </a:p>
        </p:txBody>
      </p:sp>
      <p:pic>
        <p:nvPicPr>
          <p:cNvPr id="1213" name="Google Shape;1213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175" y="1232950"/>
            <a:ext cx="7296150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in Depth</a:t>
            </a:r>
            <a:endParaRPr/>
          </a:p>
        </p:txBody>
      </p:sp>
      <p:sp>
        <p:nvSpPr>
          <p:cNvPr id="1221" name="Google Shape;1221;p182"/>
          <p:cNvSpPr txBox="1">
            <a:spLocks noGrp="1"/>
          </p:cNvSpPr>
          <p:nvPr>
            <p:ph type="body" idx="4294967295"/>
          </p:nvPr>
        </p:nvSpPr>
        <p:spPr>
          <a:xfrm>
            <a:off x="0" y="1608138"/>
            <a:ext cx="6086475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Protect every layer so that if one layer is breached, a subsequent layer is already secured to slow the attacker’s advance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1220" name="Google Shape;1220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850" y="1742369"/>
            <a:ext cx="447675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</a:t>
            </a:r>
            <a:r>
              <a:rPr lang="en-US" dirty="0" smtClean="0"/>
              <a:t>Perimeters</a:t>
            </a:r>
            <a:endParaRPr lang="en-US" dirty="0"/>
          </a:p>
        </p:txBody>
      </p:sp>
      <p:sp>
        <p:nvSpPr>
          <p:cNvPr id="1227" name="Google Shape;1227;p183"/>
          <p:cNvSpPr txBox="1">
            <a:spLocks noGrp="1"/>
          </p:cNvSpPr>
          <p:nvPr>
            <p:ph type="body" idx="4294967295"/>
          </p:nvPr>
        </p:nvSpPr>
        <p:spPr>
          <a:xfrm>
            <a:off x="609600" y="82358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The security perimeter has traditionally been the network</a:t>
            </a:r>
            <a:endParaRPr dirty="0"/>
          </a:p>
          <a:p>
            <a:pPr marL="45720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Secure inbound ports on the firewall</a:t>
            </a: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Monitor all traffic from the internet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In the public cloud </a:t>
            </a:r>
            <a:r>
              <a:rPr lang="en-US" i="1" dirty="0"/>
              <a:t>authentication </a:t>
            </a:r>
            <a:r>
              <a:rPr lang="en-US" dirty="0"/>
              <a:t>may be your perimeter</a:t>
            </a:r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Perimeter - On Premise</a:t>
            </a:r>
            <a:endParaRPr/>
          </a:p>
        </p:txBody>
      </p:sp>
      <p:pic>
        <p:nvPicPr>
          <p:cNvPr id="1236" name="Google Shape;1236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1717744"/>
            <a:ext cx="1128712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Perimeter - Public Cloud</a:t>
            </a:r>
            <a:endParaRPr/>
          </a:p>
        </p:txBody>
      </p:sp>
      <p:pic>
        <p:nvPicPr>
          <p:cNvPr id="1244" name="Google Shape;124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3" y="1545269"/>
            <a:ext cx="1126807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/>
              <a:t>How do I use it?</a:t>
            </a:r>
            <a:endParaRPr sz="4800"/>
          </a:p>
        </p:txBody>
      </p:sp>
      <p:sp>
        <p:nvSpPr>
          <p:cNvPr id="533" name="Google Shape;533;p9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Network Security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1258" name="Google Shape;1258;p187"/>
          <p:cNvSpPr txBox="1">
            <a:spLocks noGrp="1"/>
          </p:cNvSpPr>
          <p:nvPr>
            <p:ph type="body" idx="4294967295"/>
          </p:nvPr>
        </p:nvSpPr>
        <p:spPr>
          <a:xfrm>
            <a:off x="609600" y="435284"/>
            <a:ext cx="7315200" cy="618648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Most straightforward way to secure resources: Put them in a </a:t>
            </a:r>
            <a:r>
              <a:rPr lang="en-US" dirty="0" err="1"/>
              <a:t>VNet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Allows for traditional network design (routing, firewalls, </a:t>
            </a:r>
            <a:r>
              <a:rPr lang="en-US" dirty="0" err="1"/>
              <a:t>subnetting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Many PAAS services support </a:t>
            </a:r>
            <a:r>
              <a:rPr lang="en-US" dirty="0" err="1"/>
              <a:t>VNets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App Service Environments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Not available for some services or costs extra</a:t>
            </a:r>
            <a:endParaRPr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Security </a:t>
            </a:r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1265" name="Google Shape;1265;p188"/>
          <p:cNvSpPr txBox="1">
            <a:spLocks noGrp="1"/>
          </p:cNvSpPr>
          <p:nvPr>
            <p:ph type="body" idx="4294967295"/>
          </p:nvPr>
        </p:nvSpPr>
        <p:spPr>
          <a:xfrm>
            <a:off x="725026" y="1282046"/>
            <a:ext cx="7794625" cy="59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Like a simple firewall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Allows or denies traffic between </a:t>
            </a:r>
            <a:r>
              <a:rPr lang="en-US" dirty="0" err="1"/>
              <a:t>VNet</a:t>
            </a:r>
            <a:r>
              <a:rPr lang="en-US" dirty="0"/>
              <a:t> resources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Attached to either subnet or NIC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Define the source, destination, and type of traffic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Defaults to allowing all traffic within the </a:t>
            </a:r>
            <a:r>
              <a:rPr lang="en-US" dirty="0" err="1"/>
              <a:t>VNet</a:t>
            </a:r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Security Groups</a:t>
            </a:r>
            <a:endParaRPr/>
          </a:p>
        </p:txBody>
      </p:sp>
      <p:pic>
        <p:nvPicPr>
          <p:cNvPr id="1273" name="Google Shape;1273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9099" y="1266646"/>
            <a:ext cx="9106601" cy="50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 Groups</a:t>
            </a:r>
            <a:endParaRPr lang="en-US" dirty="0"/>
          </a:p>
        </p:txBody>
      </p:sp>
      <p:sp>
        <p:nvSpPr>
          <p:cNvPr id="1279" name="Google Shape;1279;p19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794625" cy="47041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Sources and destinations: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IP addresses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Application Security Groups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Service Tags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1" name="Google Shape;1281;p190"/>
          <p:cNvPicPr preferRelativeResize="0"/>
          <p:nvPr/>
        </p:nvPicPr>
        <p:blipFill rotWithShape="1">
          <a:blip r:embed="rId3">
            <a:alphaModFix/>
          </a:blip>
          <a:srcRect l="1072" t="1860" r="3987" b="-1859"/>
          <a:stretch/>
        </p:blipFill>
        <p:spPr>
          <a:xfrm>
            <a:off x="609600" y="3881728"/>
            <a:ext cx="8590710" cy="297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Backhauling</a:t>
            </a:r>
            <a:endParaRPr lang="en-US" dirty="0"/>
          </a:p>
        </p:txBody>
      </p:sp>
      <p:sp>
        <p:nvSpPr>
          <p:cNvPr id="1287" name="Google Shape;1287;p191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794625" cy="59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Route traffic back through your internal network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Common for egress traffic</a:t>
            </a:r>
            <a:endParaRPr dirty="0"/>
          </a:p>
          <a:p>
            <a:pPr marL="685800" lvl="1" indent="-331787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Use standard methods for filter ingress traffic to allowed services (e.g. web traffic)</a:t>
            </a:r>
            <a:endParaRPr dirty="0"/>
          </a:p>
          <a:p>
            <a:pPr marL="685800" lvl="1" indent="-331787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Deny all outbound internet traffic</a:t>
            </a:r>
            <a:endParaRPr dirty="0"/>
          </a:p>
          <a:p>
            <a:pPr marL="685800" lvl="1" indent="-331787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Route internet traffic (e.g. Windows updates) back through internal network.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PAAS Network </a:t>
            </a:r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1294" name="Google Shape;1294;p192"/>
          <p:cNvSpPr txBox="1">
            <a:spLocks noGrp="1"/>
          </p:cNvSpPr>
          <p:nvPr>
            <p:ph type="body" idx="4294967295"/>
          </p:nvPr>
        </p:nvSpPr>
        <p:spPr>
          <a:xfrm>
            <a:off x="609600" y="1183660"/>
            <a:ext cx="7794625" cy="56743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 err="1"/>
              <a:t>VNet</a:t>
            </a:r>
            <a:r>
              <a:rPr lang="en-US" dirty="0"/>
              <a:t> to PAAS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Service Endpoints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IP restrictions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PAAS to </a:t>
            </a:r>
            <a:r>
              <a:rPr lang="en-US" dirty="0" err="1"/>
              <a:t>VNet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App Service </a:t>
            </a:r>
            <a:r>
              <a:rPr lang="en-US" dirty="0" err="1"/>
              <a:t>VNet</a:t>
            </a:r>
            <a:r>
              <a:rPr lang="en-US" dirty="0"/>
              <a:t> integration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PAAS to PAAS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Route through </a:t>
            </a:r>
            <a:r>
              <a:rPr lang="en-US" dirty="0" err="1"/>
              <a:t>VNet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Otherwise you must secure with authentication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Most services will at least let you lock down a service to traffic from Azure services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Demo</a:t>
            </a:r>
            <a:r>
              <a:rPr lang="en-US" sz="3000"/>
              <a:t>: Service Endpoints and NSGs</a:t>
            </a:r>
            <a:endParaRPr sz="30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Lab</a:t>
            </a:r>
            <a:r>
              <a:rPr lang="en-US" sz="3000"/>
              <a:t>: Create an Application Gateway</a:t>
            </a:r>
            <a:endParaRPr sz="3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Identity and Access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Infrastructure As Code</a:t>
            </a:r>
            <a:endParaRPr dirty="0"/>
          </a:p>
        </p:txBody>
      </p:sp>
      <p:sp>
        <p:nvSpPr>
          <p:cNvPr id="539" name="Google Shape;539;p9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Infrastructure for the projects lives with the project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Repeatable infrastructure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No more waiting 1+ mo for an environment.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and Services</a:t>
            </a:r>
            <a:endParaRPr lang="en-US" dirty="0"/>
          </a:p>
        </p:txBody>
      </p:sp>
      <p:sp>
        <p:nvSpPr>
          <p:cNvPr id="1321" name="Google Shape;1321;p196"/>
          <p:cNvSpPr txBox="1"/>
          <p:nvPr/>
        </p:nvSpPr>
        <p:spPr>
          <a:xfrm>
            <a:off x="609600" y="365126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Azure Active Directory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Role Based Access Control (RBAC)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Managed Service Identities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Access keys and shared access signatures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4" y="210350"/>
            <a:ext cx="7627913" cy="949376"/>
          </a:xfrm>
        </p:spPr>
        <p:txBody>
          <a:bodyPr>
            <a:normAutofit/>
          </a:bodyPr>
          <a:lstStyle/>
          <a:p>
            <a:r>
              <a:rPr lang="en-US" dirty="0" smtClean="0"/>
              <a:t>Azure Active Directory</a:t>
            </a:r>
            <a:endParaRPr lang="en-US" dirty="0"/>
          </a:p>
        </p:txBody>
      </p:sp>
      <p:sp>
        <p:nvSpPr>
          <p:cNvPr id="1328" name="Google Shape;1328;p197"/>
          <p:cNvSpPr txBox="1"/>
          <p:nvPr/>
        </p:nvSpPr>
        <p:spPr>
          <a:xfrm>
            <a:off x="211394" y="1159726"/>
            <a:ext cx="11753865" cy="535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Azure Active Directory is NOT the same as Active Directory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Not a replacement for on premise AD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Based on internet authentication protocols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(OAuth 2.0 / </a:t>
            </a:r>
            <a:r>
              <a:rPr lang="en-US" sz="2400" dirty="0" err="1">
                <a:solidFill>
                  <a:srgbClr val="262626"/>
                </a:solidFill>
              </a:rPr>
              <a:t>OpenID</a:t>
            </a:r>
            <a:r>
              <a:rPr lang="en-US" sz="2400" dirty="0">
                <a:solidFill>
                  <a:srgbClr val="262626"/>
                </a:solidFill>
              </a:rPr>
              <a:t> Connect)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AD can synchronize users, groups, and passwords (hashes) to Azure AD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An Azure AD instance is a </a:t>
            </a:r>
            <a:r>
              <a:rPr lang="en-US" sz="2800" b="1" dirty="0">
                <a:solidFill>
                  <a:srgbClr val="262626"/>
                </a:solidFill>
              </a:rPr>
              <a:t>tenant</a:t>
            </a:r>
            <a:endParaRPr sz="2800" b="1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14" y="108648"/>
            <a:ext cx="10972800" cy="916920"/>
          </a:xfrm>
        </p:spPr>
        <p:txBody>
          <a:bodyPr/>
          <a:lstStyle/>
          <a:p>
            <a:r>
              <a:rPr lang="en-US" dirty="0" smtClean="0"/>
              <a:t>RBAC</a:t>
            </a:r>
            <a:endParaRPr lang="en-US" dirty="0"/>
          </a:p>
        </p:txBody>
      </p:sp>
      <p:sp>
        <p:nvSpPr>
          <p:cNvPr id="1335" name="Google Shape;1335;p198"/>
          <p:cNvSpPr txBox="1"/>
          <p:nvPr/>
        </p:nvSpPr>
        <p:spPr>
          <a:xfrm>
            <a:off x="286214" y="914399"/>
            <a:ext cx="11185786" cy="53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Role Based Access Control secures access to </a:t>
            </a:r>
            <a:r>
              <a:rPr lang="en-US" sz="2800" b="1" dirty="0">
                <a:solidFill>
                  <a:srgbClr val="262626"/>
                </a:solidFill>
              </a:rPr>
              <a:t>Azure resources </a:t>
            </a:r>
            <a:r>
              <a:rPr lang="en-US" sz="2800" dirty="0">
                <a:solidFill>
                  <a:srgbClr val="262626"/>
                </a:solidFill>
              </a:rPr>
              <a:t>by assigning </a:t>
            </a:r>
            <a:r>
              <a:rPr lang="en-US" sz="2800" b="1" dirty="0">
                <a:solidFill>
                  <a:srgbClr val="262626"/>
                </a:solidFill>
              </a:rPr>
              <a:t>Azure Active Directory principals</a:t>
            </a:r>
            <a:r>
              <a:rPr lang="en-US" sz="2800" dirty="0">
                <a:solidFill>
                  <a:srgbClr val="262626"/>
                </a:solidFill>
              </a:rPr>
              <a:t> to a </a:t>
            </a:r>
            <a:r>
              <a:rPr lang="en-US" sz="2800" b="1" dirty="0">
                <a:solidFill>
                  <a:srgbClr val="262626"/>
                </a:solidFill>
              </a:rPr>
              <a:t>Role</a:t>
            </a:r>
            <a:r>
              <a:rPr lang="en-US" sz="2800" dirty="0">
                <a:solidFill>
                  <a:srgbClr val="262626"/>
                </a:solidFill>
              </a:rPr>
              <a:t> at a </a:t>
            </a:r>
            <a:r>
              <a:rPr lang="en-US" sz="2800" b="1" dirty="0">
                <a:solidFill>
                  <a:srgbClr val="262626"/>
                </a:solidFill>
              </a:rPr>
              <a:t>Scope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Example Built-in Roles: Owner, Contributor, Reader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Principals: Users, Groups, and Service Principals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Scopes: Management Group, Subscription, Resource Group, or Resource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RBAC</a:t>
            </a:r>
            <a:endParaRPr lang="en-US" dirty="0"/>
          </a:p>
        </p:txBody>
      </p:sp>
      <p:pic>
        <p:nvPicPr>
          <p:cNvPr id="1342" name="Google Shape;1342;p199" descr="Role assignment to control acc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7970" y="85436"/>
            <a:ext cx="6008867" cy="667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RBAC</a:t>
            </a:r>
            <a:endParaRPr lang="en-US" dirty="0"/>
          </a:p>
        </p:txBody>
      </p:sp>
      <p:sp>
        <p:nvSpPr>
          <p:cNvPr id="1349" name="Google Shape;1349;p200"/>
          <p:cNvSpPr txBox="1"/>
          <p:nvPr/>
        </p:nvSpPr>
        <p:spPr>
          <a:xfrm>
            <a:off x="609600" y="1182029"/>
            <a:ext cx="10862400" cy="510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RBAC manages the </a:t>
            </a:r>
            <a:r>
              <a:rPr lang="en-US" sz="2800" b="1" dirty="0">
                <a:solidFill>
                  <a:srgbClr val="262626"/>
                </a:solidFill>
              </a:rPr>
              <a:t>Management Plane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Resources may have their own </a:t>
            </a:r>
            <a:r>
              <a:rPr lang="en-US" sz="2800" b="1" dirty="0">
                <a:solidFill>
                  <a:srgbClr val="262626"/>
                </a:solidFill>
              </a:rPr>
              <a:t>Data/Service Plane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Management Plane: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The Azure Resource Manager resource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Data Plane: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The data/application itself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Example: Securing access to add a disk to a VM vs logging into the VM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AD, RBAC, and Resource Manager</a:t>
            </a:r>
            <a:endParaRPr/>
          </a:p>
        </p:txBody>
      </p:sp>
      <p:pic>
        <p:nvPicPr>
          <p:cNvPr id="1356" name="Google Shape;135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1387569"/>
            <a:ext cx="85725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73" y="390294"/>
            <a:ext cx="8162692" cy="1282390"/>
          </a:xfrm>
        </p:spPr>
        <p:txBody>
          <a:bodyPr anchor="t">
            <a:normAutofit fontScale="90000"/>
          </a:bodyPr>
          <a:lstStyle/>
          <a:p>
            <a:r>
              <a:rPr lang="en-US" dirty="0" smtClean="0"/>
              <a:t>Managed Service Identities</a:t>
            </a:r>
            <a:r>
              <a:rPr lang="en-US" b="0" dirty="0"/>
              <a:t/>
            </a:r>
            <a:br>
              <a:rPr lang="en-US" b="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363" name="Google Shape;1363;p202"/>
          <p:cNvSpPr txBox="1"/>
          <p:nvPr/>
        </p:nvSpPr>
        <p:spPr>
          <a:xfrm>
            <a:off x="211873" y="814039"/>
            <a:ext cx="11260127" cy="547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Managed Service Identities (MSIs) are service principals fully managed by Azure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Tied to a specific application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No storing passwords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Required for some services like Key Vault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Preview support for assigning MSI to a user managed account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Currently only system assigned – i.e. Azure creates the account for you, you can’t use an existing one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2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Access Keys and Shared Access Signatures</a:t>
            </a:r>
            <a:endParaRPr sz="380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16" y="0"/>
            <a:ext cx="10972800" cy="916920"/>
          </a:xfrm>
        </p:spPr>
        <p:txBody>
          <a:bodyPr/>
          <a:lstStyle/>
          <a:p>
            <a:r>
              <a:rPr lang="en-US" dirty="0" smtClean="0"/>
              <a:t>Access Keys</a:t>
            </a:r>
            <a:endParaRPr lang="en-US" dirty="0"/>
          </a:p>
        </p:txBody>
      </p:sp>
      <p:sp>
        <p:nvSpPr>
          <p:cNvPr id="1376" name="Google Shape;1376;p204"/>
          <p:cNvSpPr txBox="1">
            <a:spLocks noGrp="1"/>
          </p:cNvSpPr>
          <p:nvPr>
            <p:ph type="body" idx="4294967295"/>
          </p:nvPr>
        </p:nvSpPr>
        <p:spPr>
          <a:xfrm>
            <a:off x="462116" y="916920"/>
            <a:ext cx="11130116" cy="5607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Access Keys are like the “root” credentials for you resource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Used by Azure Storage, Service Bus, Event Grid, Azure Search…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Passed in headers, connection strings, or URLs</a:t>
            </a:r>
            <a:endParaRPr dirty="0"/>
          </a:p>
        </p:txBody>
      </p:sp>
      <p:pic>
        <p:nvPicPr>
          <p:cNvPr id="1378" name="Google Shape;1378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116" y="2964426"/>
            <a:ext cx="10144860" cy="374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</a:t>
            </a:r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1384" name="Google Shape;1384;p205"/>
          <p:cNvSpPr txBox="1">
            <a:spLocks noGrp="1"/>
          </p:cNvSpPr>
          <p:nvPr>
            <p:ph type="body" idx="4294967295"/>
          </p:nvPr>
        </p:nvSpPr>
        <p:spPr>
          <a:xfrm>
            <a:off x="275303" y="1282046"/>
            <a:ext cx="11641394" cy="63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You should rotate your keys frequently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Most services support 2 active keys for rotation purposes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This process should be automated, your apps should be written assuming that keys will change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Instead of storing access keys with your application, consider granting a MSI access to read the keys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Cache the key in your app for slightly less time than the rotation period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Use least privilege – only give access to read the key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Portal</a:t>
            </a:r>
            <a:endParaRPr/>
          </a:p>
        </p:txBody>
      </p:sp>
      <p:pic>
        <p:nvPicPr>
          <p:cNvPr id="547" name="Google Shape;54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925" y="1350550"/>
            <a:ext cx="9124151" cy="50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Accounts</a:t>
            </a:r>
            <a:endParaRPr lang="en-US" dirty="0"/>
          </a:p>
        </p:txBody>
      </p:sp>
      <p:sp>
        <p:nvSpPr>
          <p:cNvPr id="1391" name="Google Shape;1391;p206"/>
          <p:cNvSpPr txBox="1">
            <a:spLocks noGrp="1"/>
          </p:cNvSpPr>
          <p:nvPr>
            <p:ph type="body" idx="4294967295"/>
          </p:nvPr>
        </p:nvSpPr>
        <p:spPr>
          <a:xfrm>
            <a:off x="609600" y="1282045"/>
            <a:ext cx="11582400" cy="52695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Azure Storage has the most complex SAS model</a:t>
            </a:r>
            <a:endParaRPr dirty="0"/>
          </a:p>
          <a:p>
            <a:pPr marL="3540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54012" marR="0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Access Policies: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Can be used to generate SAS tokens that can be revoked</a:t>
            </a:r>
            <a:endParaRPr dirty="0"/>
          </a:p>
          <a:p>
            <a:pPr marL="3540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54012" marR="0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SAS tokens can be generated at the account and container level too, but this will mostly be replaced by RBAC security soon.</a:t>
            </a:r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Key Flow</a:t>
            </a:r>
            <a:endParaRPr/>
          </a:p>
        </p:txBody>
      </p:sp>
      <p:pic>
        <p:nvPicPr>
          <p:cNvPr id="1399" name="Google Shape;1399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3" y="1852794"/>
            <a:ext cx="90963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Access </a:t>
            </a:r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1405" name="Google Shape;1405;p208"/>
          <p:cNvSpPr txBox="1">
            <a:spLocks noGrp="1"/>
          </p:cNvSpPr>
          <p:nvPr>
            <p:ph type="body" idx="4294967295"/>
          </p:nvPr>
        </p:nvSpPr>
        <p:spPr>
          <a:xfrm>
            <a:off x="609600" y="1282045"/>
            <a:ext cx="11582400" cy="52695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Shared Access Signatures (SAS) are tokens that delegate access to specific resources</a:t>
            </a:r>
            <a:endParaRPr dirty="0"/>
          </a:p>
          <a:p>
            <a:pPr marL="3540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54012" marR="0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Extremely granular: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Individual BLOB/table/queue/topic/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Specific operation (Read or Write)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Time based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Limit to specific </a:t>
            </a:r>
            <a:r>
              <a:rPr lang="en-US" dirty="0" err="1"/>
              <a:t>Ips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Require HTTPS</a:t>
            </a:r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Shared Access Signature Flow</a:t>
            </a:r>
            <a:endParaRPr/>
          </a:p>
        </p:txBody>
      </p:sp>
      <p:pic>
        <p:nvPicPr>
          <p:cNvPr id="1413" name="Google Shape;141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50" y="1098744"/>
            <a:ext cx="9405489" cy="569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000" b="1"/>
              <a:t>Lab</a:t>
            </a:r>
            <a:r>
              <a:rPr lang="en-US" sz="3000"/>
              <a:t>: Storage Shared Access Signatures</a:t>
            </a:r>
            <a:endParaRPr sz="3000"/>
          </a:p>
        </p:txBody>
      </p:sp>
      <p:sp>
        <p:nvSpPr>
          <p:cNvPr id="1420" name="Google Shape;1420;p21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Data Security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433" name="Google Shape;1433;p212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452344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Data in motion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Secret management with Key Vault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Encryption at rest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File encryption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Azure SQL security</a:t>
            </a:r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Motion</a:t>
            </a:r>
            <a:endParaRPr lang="en-US" dirty="0"/>
          </a:p>
        </p:txBody>
      </p:sp>
      <p:sp>
        <p:nvSpPr>
          <p:cNvPr id="1441" name="Google Shape;1441;p213"/>
          <p:cNvSpPr txBox="1">
            <a:spLocks noGrp="1"/>
          </p:cNvSpPr>
          <p:nvPr>
            <p:ph type="body" idx="4294967295"/>
          </p:nvPr>
        </p:nvSpPr>
        <p:spPr>
          <a:xfrm>
            <a:off x="609600" y="1135626"/>
            <a:ext cx="11582400" cy="466986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Always encrypt data in motion. Period.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Many services support HTTP and HTTPS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Always use HTTPS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Explicitly turn off HTTP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44" name="Google Shape;144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4127987"/>
            <a:ext cx="5615982" cy="16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3725"/>
            <a:ext cx="10972800" cy="916920"/>
          </a:xfrm>
        </p:spPr>
        <p:txBody>
          <a:bodyPr/>
          <a:lstStyle/>
          <a:p>
            <a:r>
              <a:rPr lang="en-US" dirty="0" smtClean="0"/>
              <a:t>Key Vault</a:t>
            </a:r>
            <a:endParaRPr lang="en-US" dirty="0"/>
          </a:p>
        </p:txBody>
      </p:sp>
      <p:sp>
        <p:nvSpPr>
          <p:cNvPr id="1450" name="Google Shape;1450;p214"/>
          <p:cNvSpPr txBox="1">
            <a:spLocks noGrp="1"/>
          </p:cNvSpPr>
          <p:nvPr>
            <p:ph type="body" idx="4294967295"/>
          </p:nvPr>
        </p:nvSpPr>
        <p:spPr>
          <a:xfrm>
            <a:off x="609600" y="63725"/>
            <a:ext cx="7315200" cy="699102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Secure storage for: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Secrets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Encryption keys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Certificates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Secure encryption routines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Integration with numerous Azure services: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Resource manager deployments 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DevOps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Storage accounts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SQL (Always Encrypted)</a:t>
            </a:r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Encryption</a:t>
            </a:r>
            <a:endParaRPr lang="en-US" dirty="0"/>
          </a:p>
        </p:txBody>
      </p:sp>
      <p:sp>
        <p:nvSpPr>
          <p:cNvPr id="1457" name="Google Shape;1457;p215"/>
          <p:cNvSpPr txBox="1">
            <a:spLocks noGrp="1"/>
          </p:cNvSpPr>
          <p:nvPr>
            <p:ph type="body" idx="4294967295"/>
          </p:nvPr>
        </p:nvSpPr>
        <p:spPr>
          <a:xfrm>
            <a:off x="609600" y="1430594"/>
            <a:ext cx="11582400" cy="5373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Encryption at rest supported by almost all </a:t>
            </a:r>
            <a:r>
              <a:rPr lang="en-US" dirty="0" err="1"/>
              <a:t>stateful</a:t>
            </a:r>
            <a:r>
              <a:rPr lang="en-US" dirty="0"/>
              <a:t> services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https://docs.microsoft.com/en-us/azure/security/azure-security-encryption-atrest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VMs support hard drive encryption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Storage encryption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Storage Service Encryption (SSE) enabled by default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Client side encryption – Use key vault’s data key service to encrypt before sending to the cloud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CLI</a:t>
            </a:r>
            <a:endParaRPr/>
          </a:p>
        </p:txBody>
      </p:sp>
      <p:sp>
        <p:nvSpPr>
          <p:cNvPr id="553" name="Google Shape;553;p9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/>
              <a:t>Command Format: az &lt;resource type&gt; &lt;action&gt; &lt;options&gt;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Add --help or -h for assistance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Format output using -o or --output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(valid outputs include table and tsv)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1800"/>
          </a:p>
        </p:txBody>
      </p:sp>
      <p:sp>
        <p:nvSpPr>
          <p:cNvPr id="555" name="Google Shape;555;p94"/>
          <p:cNvSpPr txBox="1">
            <a:spLocks noGrp="1"/>
          </p:cNvSpPr>
          <p:nvPr>
            <p:ph type="body" idx="4294967295"/>
          </p:nvPr>
        </p:nvSpPr>
        <p:spPr>
          <a:xfrm>
            <a:off x="6989763" y="1282044"/>
            <a:ext cx="5202237" cy="40725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oboto Mono"/>
                <a:ea typeface="Roboto Mono"/>
                <a:cs typeface="Roboto Mono"/>
                <a:sym typeface="Roboto Mono"/>
              </a:rPr>
              <a:t>az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 group list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oboto Mono"/>
                <a:ea typeface="Roboto Mono"/>
                <a:cs typeface="Roboto Mono"/>
                <a:sym typeface="Roboto Mono"/>
              </a:rPr>
              <a:t>az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 group --help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oboto Mono"/>
                <a:ea typeface="Roboto Mono"/>
                <a:cs typeface="Roboto Mono"/>
                <a:sym typeface="Roboto Mono"/>
              </a:rPr>
              <a:t>az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 group list --output table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Encryption</a:t>
            </a:r>
            <a:endParaRPr lang="en-US" dirty="0"/>
          </a:p>
        </p:txBody>
      </p:sp>
      <p:sp>
        <p:nvSpPr>
          <p:cNvPr id="1464" name="Google Shape;1464;p216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314247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Transparent data encryption (TDE)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Auditing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Always Encrypted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Data masking</a:t>
            </a:r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Advanced Threat Detection</a:t>
            </a:r>
            <a:endParaRPr lang="en-US" dirty="0"/>
          </a:p>
        </p:txBody>
      </p:sp>
      <p:sp>
        <p:nvSpPr>
          <p:cNvPr id="1471" name="Google Shape;1471;p217"/>
          <p:cNvSpPr txBox="1">
            <a:spLocks noGrp="1"/>
          </p:cNvSpPr>
          <p:nvPr>
            <p:ph type="body" idx="4294967295"/>
          </p:nvPr>
        </p:nvSpPr>
        <p:spPr>
          <a:xfrm>
            <a:off x="609601" y="1282046"/>
            <a:ext cx="11582400" cy="55219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Advanced Threat Protection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Discovers and classifies sensitive data, manages vulnerabilities, and detecting anomalous activities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Includes compliance specific recommendations (e.g. GDPR)</a:t>
            </a:r>
            <a:endParaRPr dirty="0"/>
          </a:p>
        </p:txBody>
      </p:sp>
      <p:pic>
        <p:nvPicPr>
          <p:cNvPr id="1473" name="Google Shape;1473;p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549" y="3265200"/>
            <a:ext cx="6299803" cy="331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/>
              <a:t>Lab: </a:t>
            </a:r>
            <a:r>
              <a:rPr lang="en-US"/>
              <a:t>SQL Data Security</a:t>
            </a:r>
            <a:endParaRPr/>
          </a:p>
        </p:txBody>
      </p:sp>
      <p:sp>
        <p:nvSpPr>
          <p:cNvPr id="1480" name="Google Shape;1480;p2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Economics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492" name="Google Shape;1492;p22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1901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 smtClean="0"/>
              <a:t>Cloud </a:t>
            </a:r>
            <a:r>
              <a:rPr lang="en-US" dirty="0"/>
              <a:t>vs on premise cost comparison 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Estimating costs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Monitoring costs with </a:t>
            </a:r>
            <a:endParaRPr dirty="0"/>
          </a:p>
          <a:p>
            <a:pPr marL="1036637" lvl="2" indent="-341312" algn="l" rtl="0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 dirty="0"/>
              <a:t>Billing dashboards</a:t>
            </a:r>
            <a:endParaRPr dirty="0"/>
          </a:p>
          <a:p>
            <a:pPr marL="1036637" lvl="2" indent="-341312" algn="l" rtl="0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 dirty="0"/>
              <a:t>Azure Cost Management</a:t>
            </a:r>
            <a:endParaRPr dirty="0"/>
          </a:p>
          <a:p>
            <a:pPr marL="1036637" lvl="2" indent="-341312" algn="l" rtl="0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 dirty="0"/>
              <a:t>Azure advisor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Designing cloud solutions for cost savings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Real application example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Cost risks in the cloud</a:t>
            </a:r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21"/>
          <p:cNvSpPr txBox="1">
            <a:spLocks noGrp="1"/>
          </p:cNvSpPr>
          <p:nvPr>
            <p:ph type="ctrTitle" idx="4294967295"/>
          </p:nvPr>
        </p:nvSpPr>
        <p:spPr>
          <a:xfrm>
            <a:off x="117988" y="1284596"/>
            <a:ext cx="12074012" cy="238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cloud cheaper than on premise?</a:t>
            </a:r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do the math</a:t>
            </a:r>
            <a:endParaRPr dirty="0"/>
          </a:p>
        </p:txBody>
      </p:sp>
      <p:sp>
        <p:nvSpPr>
          <p:cNvPr id="1506" name="Google Shape;1506;p222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0028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On Premise: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u="sng" dirty="0">
                <a:solidFill>
                  <a:schemeClr val="accent3"/>
                </a:solidFill>
                <a:hlinkClick r:id="rId3"/>
              </a:rPr>
              <a:t>https://www.fusionalliance.com/wp-content/uploads/2016/07/faCloudOnPremisesFoundations.pdf</a:t>
            </a:r>
            <a:r>
              <a:rPr lang="en-US" dirty="0"/>
              <a:t> 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Dell R320 - $2000 or $55/month for 56 months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Power consumption: $29/month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Rack space: $10/month/</a:t>
            </a:r>
            <a:r>
              <a:rPr lang="en-US" dirty="0" err="1"/>
              <a:t>sq</a:t>
            </a:r>
            <a:r>
              <a:rPr lang="en-US" dirty="0"/>
              <a:t> foot = $80/month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~$164 per month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Cloud: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IaaS D2 SSD instance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$208 per month</a:t>
            </a:r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23"/>
          <p:cNvSpPr txBox="1">
            <a:spLocks noGrp="1"/>
          </p:cNvSpPr>
          <p:nvPr>
            <p:ph type="title"/>
          </p:nvPr>
        </p:nvSpPr>
        <p:spPr>
          <a:xfrm>
            <a:off x="344129" y="132090"/>
            <a:ext cx="109728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do the math</a:t>
            </a:r>
            <a:endParaRPr dirty="0"/>
          </a:p>
        </p:txBody>
      </p:sp>
      <p:sp>
        <p:nvSpPr>
          <p:cNvPr id="1513" name="Google Shape;1513;p223"/>
          <p:cNvSpPr txBox="1">
            <a:spLocks noGrp="1"/>
          </p:cNvSpPr>
          <p:nvPr>
            <p:ph type="body" idx="4294967295"/>
          </p:nvPr>
        </p:nvSpPr>
        <p:spPr>
          <a:xfrm>
            <a:off x="344129" y="1034876"/>
            <a:ext cx="7315200" cy="56943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What about a rack of 42 servers?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On premise: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          $27 (rack)</a:t>
            </a:r>
            <a:br>
              <a:rPr lang="en-US" dirty="0"/>
            </a:br>
            <a:r>
              <a:rPr lang="en-US" dirty="0"/>
              <a:t>+42 * $55 (capital)</a:t>
            </a:r>
            <a:br>
              <a:rPr lang="en-US" dirty="0"/>
            </a:br>
            <a:r>
              <a:rPr lang="en-US" dirty="0"/>
              <a:t>+42 * $29 (power)</a:t>
            </a:r>
            <a:br>
              <a:rPr lang="en-US" dirty="0"/>
            </a:br>
            <a:r>
              <a:rPr lang="en-US" dirty="0"/>
              <a:t>+        $80 (space)</a:t>
            </a:r>
            <a:br>
              <a:rPr lang="en-US" dirty="0"/>
            </a:br>
            <a:r>
              <a:rPr lang="en-US" dirty="0"/>
              <a:t>_______________</a:t>
            </a:r>
            <a:br>
              <a:rPr lang="en-US" dirty="0"/>
            </a:br>
            <a:r>
              <a:rPr lang="en-US" dirty="0"/>
              <a:t>     $3,635 per month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Cloud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42 * $200</a:t>
            </a:r>
            <a:br>
              <a:rPr lang="en-US" dirty="0"/>
            </a:br>
            <a:r>
              <a:rPr lang="en-US" dirty="0"/>
              <a:t>_______________</a:t>
            </a:r>
            <a:br>
              <a:rPr lang="en-US" dirty="0"/>
            </a:br>
            <a:r>
              <a:rPr lang="en-US" dirty="0"/>
              <a:t>  $8,400 per month!</a:t>
            </a:r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24"/>
          <p:cNvSpPr txBox="1">
            <a:spLocks noGrp="1"/>
          </p:cNvSpPr>
          <p:nvPr>
            <p:ph type="title"/>
          </p:nvPr>
        </p:nvSpPr>
        <p:spPr>
          <a:xfrm>
            <a:off x="624349" y="0"/>
            <a:ext cx="109728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wait, there’s more!</a:t>
            </a:r>
            <a:endParaRPr dirty="0"/>
          </a:p>
        </p:txBody>
      </p:sp>
      <p:sp>
        <p:nvSpPr>
          <p:cNvPr id="1520" name="Google Shape;1520;p224"/>
          <p:cNvSpPr txBox="1">
            <a:spLocks noGrp="1"/>
          </p:cNvSpPr>
          <p:nvPr>
            <p:ph type="body" idx="4294967295"/>
          </p:nvPr>
        </p:nvSpPr>
        <p:spPr>
          <a:xfrm>
            <a:off x="624349" y="916919"/>
            <a:ext cx="11567651" cy="564580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233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Building and network security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Setup and configuration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Tax implications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Time to implement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Maintenance issues and fees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Management software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Load balancing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Redundant enterprise storage</a:t>
            </a:r>
            <a:endParaRPr dirty="0"/>
          </a:p>
          <a:p>
            <a:pPr marL="685800" lvl="1" indent="-305498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346"/>
              <a:buChar char="▪"/>
            </a:pPr>
            <a:r>
              <a:rPr lang="en-US" sz="2040" dirty="0"/>
              <a:t>SAN costs generally $5-$15 per GB</a:t>
            </a:r>
            <a:endParaRPr dirty="0"/>
          </a:p>
          <a:p>
            <a:pPr marL="685800" lvl="1" indent="-305498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346"/>
              <a:buChar char="▪"/>
            </a:pPr>
            <a:r>
              <a:rPr lang="en-US" sz="2040" dirty="0"/>
              <a:t>Cloud costs about $.10 per GB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Geo-redundancy</a:t>
            </a:r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cost savings</a:t>
            </a:r>
            <a:endParaRPr dirty="0"/>
          </a:p>
        </p:txBody>
      </p:sp>
      <p:sp>
        <p:nvSpPr>
          <p:cNvPr id="1527" name="Google Shape;1527;p225"/>
          <p:cNvSpPr txBox="1">
            <a:spLocks noGrp="1"/>
          </p:cNvSpPr>
          <p:nvPr>
            <p:ph type="body" idx="4294967295"/>
          </p:nvPr>
        </p:nvSpPr>
        <p:spPr>
          <a:xfrm>
            <a:off x="609600" y="1282045"/>
            <a:ext cx="11582400" cy="52806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The big advantages of the cloud come from: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Speed to market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Flexibility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Fine-Grained resource management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Other takeaways: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Replicating your data center in the cloud with IaaS is not the most cost effective option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The cloud comes with advanced monitoring and management tools, often for free</a:t>
            </a:r>
            <a:endParaRPr sz="23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61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5400" y="0"/>
            <a:ext cx="974718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4162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347" y="99752"/>
            <a:ext cx="11293690" cy="665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2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good news: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system’s design can have immediate significant effect on its operational cost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bad news: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bad news: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system’s design can have immediate significant effect on its operational cost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design for cost savings?</a:t>
            </a:r>
            <a:endParaRPr/>
          </a:p>
        </p:txBody>
      </p:sp>
      <p:pic>
        <p:nvPicPr>
          <p:cNvPr id="1559" name="Google Shape;1559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396" y="2796400"/>
            <a:ext cx="4635225" cy="38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230"/>
          <p:cNvSpPr txBox="1"/>
          <p:nvPr/>
        </p:nvSpPr>
        <p:spPr>
          <a:xfrm>
            <a:off x="152400" y="1627575"/>
            <a:ext cx="7820100" cy="3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Calculate estimate</a:t>
            </a:r>
            <a:endParaRPr sz="2400">
              <a:solidFill>
                <a:srgbClr val="262626"/>
              </a:solidFill>
            </a:endParaRPr>
          </a:p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Gather baseline metrics</a:t>
            </a:r>
            <a:endParaRPr sz="2400">
              <a:solidFill>
                <a:srgbClr val="262626"/>
              </a:solidFill>
            </a:endParaRPr>
          </a:p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Measure and iterate</a:t>
            </a:r>
            <a:endParaRPr sz="2400">
              <a:solidFill>
                <a:srgbClr val="262626"/>
              </a:solidFill>
            </a:endParaRPr>
          </a:p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Repeat</a:t>
            </a:r>
            <a:endParaRPr sz="24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31"/>
          <p:cNvSpPr txBox="1">
            <a:spLocks noGrp="1"/>
          </p:cNvSpPr>
          <p:nvPr>
            <p:ph type="title"/>
          </p:nvPr>
        </p:nvSpPr>
        <p:spPr>
          <a:xfrm>
            <a:off x="609600" y="118368"/>
            <a:ext cx="109728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Estimating Costs</a:t>
            </a:r>
            <a:endParaRPr dirty="0"/>
          </a:p>
        </p:txBody>
      </p:sp>
      <p:sp>
        <p:nvSpPr>
          <p:cNvPr id="1567" name="Google Shape;1567;p231"/>
          <p:cNvSpPr txBox="1"/>
          <p:nvPr/>
        </p:nvSpPr>
        <p:spPr>
          <a:xfrm>
            <a:off x="609600" y="1017638"/>
            <a:ext cx="11409516" cy="504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Calculate estimates with Azure Price Calculator: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C0D62E"/>
              </a:buClr>
              <a:buSzPts val="2760"/>
              <a:buFont typeface="Noto Sans Symbols"/>
              <a:buChar char="▪"/>
            </a:pPr>
            <a:r>
              <a:rPr lang="en-US" sz="2400" u="sng" dirty="0">
                <a:solidFill>
                  <a:srgbClr val="F18A20"/>
                </a:solidFill>
                <a:hlinkClick r:id="rId3"/>
              </a:rPr>
              <a:t>https://azure.microsoft.com/en-us/pricing/calculator/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  <p:pic>
        <p:nvPicPr>
          <p:cNvPr id="1568" name="Google Shape;1568;p231" descr="Screenshot of the pricing calculator men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2389239"/>
            <a:ext cx="5250933" cy="418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Monitoring Costs</a:t>
            </a:r>
            <a:endParaRPr/>
          </a:p>
        </p:txBody>
      </p:sp>
      <p:sp>
        <p:nvSpPr>
          <p:cNvPr id="1575" name="Google Shape;1575;p232"/>
          <p:cNvSpPr txBox="1"/>
          <p:nvPr/>
        </p:nvSpPr>
        <p:spPr>
          <a:xfrm>
            <a:off x="3747816" y="369498"/>
            <a:ext cx="8271300" cy="56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F18A20"/>
              </a:buClr>
              <a:buSzPts val="322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Use resource tags!</a:t>
            </a:r>
            <a:endParaRPr sz="240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Regularly monitor current and projected costs on dashboard</a:t>
            </a:r>
            <a:endParaRPr sz="240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endParaRPr sz="2400">
              <a:solidFill>
                <a:srgbClr val="262626"/>
              </a:solidFill>
            </a:endParaRPr>
          </a:p>
          <a:p>
            <a:pPr marL="354012" lvl="0" indent="-30194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▪"/>
            </a:pPr>
            <a:endParaRPr sz="24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>
              <a:solidFill>
                <a:srgbClr val="262626"/>
              </a:solidFill>
            </a:endParaRPr>
          </a:p>
        </p:txBody>
      </p:sp>
      <p:pic>
        <p:nvPicPr>
          <p:cNvPr id="1576" name="Google Shape;1576;p232" descr="Screenshot of burn rate and breakdown in the Azure port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8916" y="2425455"/>
            <a:ext cx="8181900" cy="290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Cost Management</a:t>
            </a:r>
            <a:endParaRPr/>
          </a:p>
        </p:txBody>
      </p:sp>
      <p:sp>
        <p:nvSpPr>
          <p:cNvPr id="1583" name="Google Shape;1583;p233"/>
          <p:cNvSpPr txBox="1">
            <a:spLocks noGrp="1"/>
          </p:cNvSpPr>
          <p:nvPr>
            <p:ph type="body" idx="4294967295"/>
          </p:nvPr>
        </p:nvSpPr>
        <p:spPr>
          <a:xfrm>
            <a:off x="0" y="1608138"/>
            <a:ext cx="11001375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Monitor cloud spend</a:t>
            </a:r>
            <a:endParaRPr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Drive organizational accountability</a:t>
            </a:r>
            <a:endParaRPr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Optimize cloud efficiency</a:t>
            </a:r>
            <a:endParaRPr/>
          </a:p>
        </p:txBody>
      </p:sp>
      <p:pic>
        <p:nvPicPr>
          <p:cNvPr id="1584" name="Google Shape;1584;p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1956" y="4042375"/>
            <a:ext cx="3797528" cy="24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008" y="4042375"/>
            <a:ext cx="3797528" cy="24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5073" y="4042375"/>
            <a:ext cx="3797527" cy="24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to save on costs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savings</a:t>
            </a:r>
            <a:endParaRPr/>
          </a:p>
        </p:txBody>
      </p:sp>
      <p:sp>
        <p:nvSpPr>
          <p:cNvPr id="1599" name="Google Shape;1599;p235"/>
          <p:cNvSpPr txBox="1"/>
          <p:nvPr/>
        </p:nvSpPr>
        <p:spPr>
          <a:xfrm>
            <a:off x="609600" y="1282046"/>
            <a:ext cx="11409516" cy="478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VMs: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burstable B-Series VMs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Take advantage of reserved pricing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</a:t>
            </a:r>
            <a:r>
              <a:rPr lang="en-US" sz="2400" dirty="0" err="1">
                <a:solidFill>
                  <a:srgbClr val="262626"/>
                </a:solidFill>
              </a:rPr>
              <a:t>preemptible</a:t>
            </a:r>
            <a:r>
              <a:rPr lang="en-US" sz="2400" dirty="0">
                <a:solidFill>
                  <a:srgbClr val="262626"/>
                </a:solidFill>
              </a:rPr>
              <a:t> compute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Auto-Shutdown</a:t>
            </a:r>
            <a:endParaRPr sz="2400" dirty="0">
              <a:solidFill>
                <a:srgbClr val="262626"/>
              </a:solidFill>
            </a:endParaRPr>
          </a:p>
          <a:p>
            <a:pPr marL="1036637" lvl="2" indent="-3413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</a:pPr>
            <a:r>
              <a:rPr lang="en-US" sz="2000" dirty="0">
                <a:solidFill>
                  <a:srgbClr val="262626"/>
                </a:solidFill>
              </a:rPr>
              <a:t>STOP the VM, not just shut down</a:t>
            </a:r>
            <a:endParaRPr sz="20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97236"/>
            <a:ext cx="11061110" cy="331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 savings</a:t>
            </a:r>
            <a:endParaRPr dirty="0"/>
          </a:p>
        </p:txBody>
      </p:sp>
      <p:sp>
        <p:nvSpPr>
          <p:cNvPr id="1606" name="Google Shape;1606;p236"/>
          <p:cNvSpPr txBox="1"/>
          <p:nvPr/>
        </p:nvSpPr>
        <p:spPr>
          <a:xfrm>
            <a:off x="609600" y="1282046"/>
            <a:ext cx="11409525" cy="544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Use </a:t>
            </a:r>
            <a:r>
              <a:rPr lang="en-US" sz="2800" dirty="0" err="1">
                <a:solidFill>
                  <a:srgbClr val="262626"/>
                </a:solidFill>
              </a:rPr>
              <a:t>autoscaling</a:t>
            </a:r>
            <a:r>
              <a:rPr lang="en-US" sz="2800" dirty="0">
                <a:solidFill>
                  <a:srgbClr val="262626"/>
                </a:solidFill>
              </a:rPr>
              <a:t> to scale DOWN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Scale down based on known schedules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Utilize cloud storage as much as possible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Blob storage is extremely cheap in the cloud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Archive data, move infrequently accessed data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Utilize cold storage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Use containers to maximum application density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Turn on and use Azure Advisor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Use Azure </a:t>
            </a:r>
            <a:r>
              <a:rPr lang="en-US" sz="2800" dirty="0" err="1">
                <a:solidFill>
                  <a:srgbClr val="262626"/>
                </a:solidFill>
              </a:rPr>
              <a:t>DevTest</a:t>
            </a:r>
            <a:r>
              <a:rPr lang="en-US" sz="2800" dirty="0">
                <a:solidFill>
                  <a:srgbClr val="262626"/>
                </a:solidFill>
              </a:rPr>
              <a:t> Labs for non-prod environments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1618" name="Google Shape;1618;p238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45234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The problem to solve: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Files get uploaded throughout the day and need to be processed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Need to transform the data and output to a new directory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In this case, file contains a number and the output file contains the numbers factors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1</a:t>
            </a:r>
            <a:endParaRPr lang="en-US" dirty="0"/>
          </a:p>
        </p:txBody>
      </p:sp>
      <p:sp>
        <p:nvSpPr>
          <p:cNvPr id="1626" name="Google Shape;1626;p239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45234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Azure VM with Windows Service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Similar to on-</a:t>
            </a:r>
            <a:r>
              <a:rPr lang="en-US" dirty="0" err="1"/>
              <a:t>prem</a:t>
            </a:r>
            <a:r>
              <a:rPr lang="en-US" dirty="0"/>
              <a:t> approach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Host a VM, store files in directory, use a service to watch the directory, process, and output to another directory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1</a:t>
            </a:r>
            <a:endParaRPr lang="en-US" dirty="0"/>
          </a:p>
        </p:txBody>
      </p:sp>
      <p:sp>
        <p:nvSpPr>
          <p:cNvPr id="1635" name="Google Shape;1635;p24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Variable pricing based on VMs</a:t>
            </a:r>
            <a:endParaRPr dirty="0"/>
          </a:p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Redundancy would be required</a:t>
            </a:r>
            <a:endParaRPr dirty="0"/>
          </a:p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Cheaper options: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A0 Instance = 1 Core, 0.75 GB RAM, 20 GB Storage = $14.88 / month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A1 Instance = 1 Core, 1.75 GB RAM, 70 GB Storage = $66.96 / month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D1 Instance = 1 Core, 3.5 GB RAM, 50 GB Storage = $104.16 / month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D2 Instance = 2 Cores, 7 GB RAM, 100 GB Storage = $208.32 / month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2</a:t>
            </a:r>
            <a:endParaRPr lang="en-US" dirty="0"/>
          </a:p>
        </p:txBody>
      </p:sp>
      <p:sp>
        <p:nvSpPr>
          <p:cNvPr id="1642" name="Google Shape;1642;p241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Given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1 minute to process every file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Function uses 128 MB of memory when processing</a:t>
            </a:r>
            <a:endParaRPr dirty="0"/>
          </a:p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Result: 53,333 executions per month are free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Can process ~1,709 files a day at no cost for a 31 day month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2</a:t>
            </a:r>
            <a:endParaRPr lang="en-US" dirty="0"/>
          </a:p>
        </p:txBody>
      </p:sp>
      <p:sp>
        <p:nvSpPr>
          <p:cNvPr id="1649" name="Google Shape;1649;p242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How much does it cost if you go over?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Given same processing time and memory usage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2,000 files / day = 62,000 executions = $1.04 / month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3,000 files / day = 93,000 executions = $4.76 / month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5,000 files / day = 155,000 executions = $12.20 / month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10,000 files / day = 310,000 executions = $30.80 / month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1656" name="Google Shape;1656;p243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 Pros of using Azure Functions in this case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functions scale horizontally and run in parallel automatically, so files are processed as they come in and not sequentially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Only need to write the code to process one file, and not the code to manage processing in parallel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Low cost and no server management or maintenance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1663" name="Google Shape;1663;p244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 Drawbacks of Azure Functions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Limited to 10 minutes per execution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Less CPU resources on Azure’s Consumption Plan, so processing an individual file could take longer than a standard VM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Can be increased using an App Service Plan, but subject to standard App Service Plan rates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2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Warning! New Dangers!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Powershell</a:t>
            </a:r>
            <a:endParaRPr/>
          </a:p>
        </p:txBody>
      </p:sp>
      <p:pic>
        <p:nvPicPr>
          <p:cNvPr id="570" name="Google Shape;57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348" y="2243053"/>
            <a:ext cx="9929326" cy="33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Dangers</a:t>
            </a:r>
            <a:endParaRPr dirty="0"/>
          </a:p>
        </p:txBody>
      </p:sp>
      <p:sp>
        <p:nvSpPr>
          <p:cNvPr id="1676" name="Google Shape;1676;p246"/>
          <p:cNvSpPr txBox="1"/>
          <p:nvPr/>
        </p:nvSpPr>
        <p:spPr>
          <a:xfrm>
            <a:off x="609600" y="1282046"/>
            <a:ext cx="11409525" cy="544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79"/>
              <a:buFont typeface="Noto Sans Symbols"/>
              <a:buChar char="▪"/>
            </a:pPr>
            <a:r>
              <a:rPr lang="en-US" sz="2590" dirty="0" err="1">
                <a:solidFill>
                  <a:srgbClr val="262626"/>
                </a:solidFill>
              </a:rPr>
              <a:t>Serverless</a:t>
            </a:r>
            <a:r>
              <a:rPr lang="en-US" sz="2590" dirty="0">
                <a:solidFill>
                  <a:srgbClr val="262626"/>
                </a:solidFill>
              </a:rPr>
              <a:t> cost runaway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One bad line of code can have direct $$$ consequences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Mitigating this requires an App Service Plan, which defeats the purpose of making it </a:t>
            </a:r>
            <a:r>
              <a:rPr lang="en-US" sz="2220" dirty="0" err="1">
                <a:solidFill>
                  <a:srgbClr val="262626"/>
                </a:solidFill>
              </a:rPr>
              <a:t>serverless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979"/>
              <a:buFont typeface="Noto Sans Symbols"/>
              <a:buChar char="▪"/>
            </a:pPr>
            <a:r>
              <a:rPr lang="en-US" sz="2590" dirty="0">
                <a:solidFill>
                  <a:srgbClr val="262626"/>
                </a:solidFill>
              </a:rPr>
              <a:t>New type of attack: Cost attacks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Steal compute cycles to make money (e.g. Bitcoin mining)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Maliciously run up your bill by saturating expensive operations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Rate limiting is a REQUIREMENT when going </a:t>
            </a:r>
            <a:r>
              <a:rPr lang="en-US" sz="2220" dirty="0" err="1">
                <a:solidFill>
                  <a:srgbClr val="262626"/>
                </a:solidFill>
              </a:rPr>
              <a:t>serverless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2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covered today</a:t>
            </a:r>
            <a:endParaRPr/>
          </a:p>
        </p:txBody>
      </p:sp>
      <p:sp>
        <p:nvSpPr>
          <p:cNvPr id="1690" name="Google Shape;1690;p248"/>
          <p:cNvSpPr txBox="1">
            <a:spLocks noGrp="1"/>
          </p:cNvSpPr>
          <p:nvPr>
            <p:ph type="body" idx="4294967295"/>
          </p:nvPr>
        </p:nvSpPr>
        <p:spPr>
          <a:xfrm>
            <a:off x="486697" y="1608138"/>
            <a:ext cx="10514678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Azure Data Storage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App Service Plans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Container Architecture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Serverless</a:t>
            </a:r>
            <a:r>
              <a:rPr lang="en-US" dirty="0"/>
              <a:t> Architecture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Networking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Messaging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Management and Security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Azure APIs and Services</a:t>
            </a:r>
            <a:endParaRPr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1697" name="Google Shape;1697;p249"/>
          <p:cNvSpPr txBox="1">
            <a:spLocks noGrp="1"/>
          </p:cNvSpPr>
          <p:nvPr>
            <p:ph type="body" idx="4294967295"/>
          </p:nvPr>
        </p:nvSpPr>
        <p:spPr>
          <a:xfrm>
            <a:off x="427703" y="1608138"/>
            <a:ext cx="10573672" cy="471646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Lots of services | Data, Compute, APIs, etc...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More Than One Way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Easy to Start, Hard to Master</a:t>
            </a:r>
            <a:endParaRPr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to Learn More</a:t>
            </a:r>
            <a:endParaRPr/>
          </a:p>
        </p:txBody>
      </p:sp>
      <p:sp>
        <p:nvSpPr>
          <p:cNvPr id="1704" name="Google Shape;1704;p250"/>
          <p:cNvSpPr txBox="1">
            <a:spLocks noGrp="1"/>
          </p:cNvSpPr>
          <p:nvPr>
            <p:ph type="body" idx="4294967295"/>
          </p:nvPr>
        </p:nvSpPr>
        <p:spPr>
          <a:xfrm>
            <a:off x="309716" y="1149350"/>
            <a:ext cx="11636478" cy="5553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Azure Resources</a:t>
            </a:r>
            <a:endParaRPr sz="24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Azure Docs: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https://docs.microsoft.com/en-us/azure/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Cloud Patterns: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https://docs.microsoft.com/en-us/azure/architecture/patterns/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Free Pluralsight Courses: </a:t>
            </a:r>
            <a:r>
              <a:rPr lang="en-US" sz="2400" u="sng" dirty="0">
                <a:solidFill>
                  <a:schemeClr val="hlink"/>
                </a:solidFill>
                <a:hlinkClick r:id="rId5"/>
              </a:rPr>
              <a:t>https://www.pluralsight.com/partners/microsoft/azure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CUNA Resources</a:t>
            </a:r>
            <a:endParaRPr sz="24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Titan Team Repo/Wiki: </a:t>
            </a:r>
            <a:r>
              <a:rPr lang="en-US" sz="2400" u="sng" dirty="0">
                <a:solidFill>
                  <a:schemeClr val="hlink"/>
                </a:solidFill>
                <a:hlinkClick r:id="rId6"/>
              </a:rPr>
              <a:t>https://cunamutual.visualstudio.com/SecureCloudEnablement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Azure Cloud MS Teams Site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793" y="1282046"/>
            <a:ext cx="5208414" cy="53662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Azure SDK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>
            <a:spLocks noGrp="1"/>
          </p:cNvSpPr>
          <p:nvPr>
            <p:ph type="title"/>
          </p:nvPr>
        </p:nvSpPr>
        <p:spPr>
          <a:xfrm>
            <a:off x="0" y="188150"/>
            <a:ext cx="121920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ARM (Azure Resource Manager) Templates</a:t>
            </a:r>
            <a:endParaRPr dirty="0"/>
          </a:p>
        </p:txBody>
      </p:sp>
      <p:pic>
        <p:nvPicPr>
          <p:cNvPr id="585" name="Google Shape;585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187" y="1166935"/>
            <a:ext cx="8050130" cy="561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8621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 Your Instructors</a:t>
            </a:r>
            <a:endParaRPr dirty="0"/>
          </a:p>
        </p:txBody>
      </p:sp>
      <p:sp>
        <p:nvSpPr>
          <p:cNvPr id="455" name="Google Shape;455;p82"/>
          <p:cNvSpPr txBox="1">
            <a:spLocks noGrp="1"/>
          </p:cNvSpPr>
          <p:nvPr>
            <p:ph sz="half" idx="1"/>
          </p:nvPr>
        </p:nvSpPr>
        <p:spPr>
          <a:xfrm>
            <a:off x="96725" y="2019509"/>
            <a:ext cx="5410200" cy="47228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Architect: Retirement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12+ years experience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Speaker / Writer</a:t>
            </a:r>
            <a:endParaRPr dirty="0"/>
          </a:p>
        </p:txBody>
      </p:sp>
      <p:sp>
        <p:nvSpPr>
          <p:cNvPr id="456" name="Google Shape;456;p82"/>
          <p:cNvSpPr txBox="1">
            <a:spLocks noGrp="1"/>
          </p:cNvSpPr>
          <p:nvPr>
            <p:ph sz="half" idx="2"/>
          </p:nvPr>
        </p:nvSpPr>
        <p:spPr>
          <a:xfrm>
            <a:off x="6186376" y="2019509"/>
            <a:ext cx="5410199" cy="47228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Architect: Consumer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15+ years experience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5+ years at CUNA</a:t>
            </a:r>
            <a:endParaRPr dirty="0"/>
          </a:p>
        </p:txBody>
      </p:sp>
      <p:sp>
        <p:nvSpPr>
          <p:cNvPr id="458" name="Google Shape;458;p82"/>
          <p:cNvSpPr txBox="1">
            <a:spLocks noGrp="1"/>
          </p:cNvSpPr>
          <p:nvPr>
            <p:ph type="body" idx="4294967295"/>
          </p:nvPr>
        </p:nvSpPr>
        <p:spPr>
          <a:xfrm>
            <a:off x="6940550" y="1159847"/>
            <a:ext cx="5251450" cy="56197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Steve Hirscher</a:t>
            </a:r>
            <a:endParaRPr/>
          </a:p>
        </p:txBody>
      </p:sp>
      <p:sp>
        <p:nvSpPr>
          <p:cNvPr id="457" name="Google Shape;457;p82"/>
          <p:cNvSpPr txBox="1">
            <a:spLocks noGrp="1"/>
          </p:cNvSpPr>
          <p:nvPr>
            <p:ph type="body" idx="4294967295"/>
          </p:nvPr>
        </p:nvSpPr>
        <p:spPr>
          <a:xfrm>
            <a:off x="0" y="1159847"/>
            <a:ext cx="5251450" cy="56197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Dustin Ewers	</a:t>
            </a:r>
            <a:endParaRPr dirty="0"/>
          </a:p>
        </p:txBody>
      </p:sp>
      <p:pic>
        <p:nvPicPr>
          <p:cNvPr id="459" name="Google Shape;4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839" y="1159847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1575" y="1159847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Credits</a:t>
            </a:r>
            <a:endParaRPr dirty="0"/>
          </a:p>
        </p:txBody>
      </p:sp>
      <p:sp>
        <p:nvSpPr>
          <p:cNvPr id="592" name="Google Shape;592;p99"/>
          <p:cNvSpPr txBox="1">
            <a:spLocks noGrp="1"/>
          </p:cNvSpPr>
          <p:nvPr>
            <p:ph idx="1"/>
          </p:nvPr>
        </p:nvSpPr>
        <p:spPr>
          <a:xfrm>
            <a:off x="609600" y="1502229"/>
            <a:ext cx="10972800" cy="44932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MSDN - (Visual Studio Enterprise)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Azure Trials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Pay As You Go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0"/>
          <p:cNvSpPr txBox="1">
            <a:spLocks noGrp="1"/>
          </p:cNvSpPr>
          <p:nvPr>
            <p:ph idx="1"/>
          </p:nvPr>
        </p:nvSpPr>
        <p:spPr>
          <a:xfrm>
            <a:off x="639097" y="-103239"/>
            <a:ext cx="10972800" cy="724145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5400" dirty="0"/>
              <a:t>What can I build?</a:t>
            </a:r>
            <a:endParaRPr sz="5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1"/>
          <p:cNvSpPr txBox="1">
            <a:spLocks noGrp="1"/>
          </p:cNvSpPr>
          <p:nvPr>
            <p:ph type="title"/>
          </p:nvPr>
        </p:nvSpPr>
        <p:spPr>
          <a:xfrm>
            <a:off x="382555" y="365126"/>
            <a:ext cx="11696374" cy="91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Virtual </a:t>
            </a:r>
            <a:r>
              <a:rPr lang="en-US" dirty="0" smtClean="0"/>
              <a:t>Infrastructure (IaaS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605" name="Google Shape;605;p101"/>
          <p:cNvSpPr txBox="1">
            <a:spLocks noGrp="1"/>
          </p:cNvSpPr>
          <p:nvPr>
            <p:ph idx="1"/>
          </p:nvPr>
        </p:nvSpPr>
        <p:spPr>
          <a:xfrm>
            <a:off x="382555" y="1276468"/>
            <a:ext cx="10972800" cy="471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VMs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Network Resources</a:t>
            </a:r>
            <a:endParaRPr dirty="0"/>
          </a:p>
          <a:p>
            <a:pPr marL="354013" lvl="1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None/>
            </a:pPr>
            <a:r>
              <a:rPr lang="en-US" dirty="0"/>
              <a:t>Firewalls</a:t>
            </a:r>
            <a:endParaRPr dirty="0"/>
          </a:p>
          <a:p>
            <a:pPr marL="354013" lvl="1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None/>
            </a:pPr>
            <a:r>
              <a:rPr lang="en-US" dirty="0"/>
              <a:t>Load Balancers</a:t>
            </a:r>
            <a:endParaRPr dirty="0"/>
          </a:p>
          <a:p>
            <a:pPr marL="354013" lvl="1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None/>
            </a:pPr>
            <a:r>
              <a:rPr lang="en-US" dirty="0"/>
              <a:t>Virtual Networks 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GPU clusters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CDNs (Content Delivery Network)</a:t>
            </a:r>
            <a:endParaRPr dirty="0"/>
          </a:p>
          <a:p>
            <a:pPr marL="20447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App Services</a:t>
            </a:r>
            <a:endParaRPr dirty="0"/>
          </a:p>
        </p:txBody>
      </p:sp>
      <p:sp>
        <p:nvSpPr>
          <p:cNvPr id="611" name="Google Shape;611;p102"/>
          <p:cNvSpPr txBox="1">
            <a:spLocks noGrp="1"/>
          </p:cNvSpPr>
          <p:nvPr>
            <p:ph idx="1"/>
          </p:nvPr>
        </p:nvSpPr>
        <p:spPr>
          <a:xfrm>
            <a:off x="609600" y="1440666"/>
            <a:ext cx="10972800" cy="471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Kubernetes Service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Service Fabric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App Service Plans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Functions</a:t>
            </a:r>
            <a:endParaRPr dirty="0"/>
          </a:p>
          <a:p>
            <a:pPr marL="354012" lvl="0" indent="-14954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Batch Processing</a:t>
            </a:r>
            <a:endParaRPr dirty="0"/>
          </a:p>
        </p:txBody>
      </p:sp>
      <p:sp>
        <p:nvSpPr>
          <p:cNvPr id="618" name="Google Shape;618;p1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131" lvl="0" indent="0" algn="l" rtl="0">
              <a:spcBef>
                <a:spcPts val="10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Web Jobs</a:t>
            </a:r>
            <a:endParaRPr dirty="0"/>
          </a:p>
          <a:p>
            <a:pPr marL="24131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Batch</a:t>
            </a:r>
            <a:endParaRPr dirty="0"/>
          </a:p>
          <a:p>
            <a:pPr marL="24131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Data Factory</a:t>
            </a:r>
            <a:endParaRPr dirty="0"/>
          </a:p>
          <a:p>
            <a:pPr marL="24131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SQL data Warehouse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624" name="Google Shape;624;p1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Storage Accounts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Cosmos DB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SQL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REDIS Cache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Key Vault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Messaging</a:t>
            </a:r>
            <a:endParaRPr dirty="0"/>
          </a:p>
        </p:txBody>
      </p:sp>
      <p:sp>
        <p:nvSpPr>
          <p:cNvPr id="630" name="Google Shape;630;p10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Storage Queues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Service Bus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Event Hub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Event Grid</a:t>
            </a:r>
            <a:endParaRPr dirty="0"/>
          </a:p>
          <a:p>
            <a:pPr marL="20447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 err="1"/>
              <a:t>Apis</a:t>
            </a:r>
            <a:r>
              <a:rPr lang="en-US" dirty="0"/>
              <a:t> / Services</a:t>
            </a:r>
            <a:endParaRPr dirty="0"/>
          </a:p>
        </p:txBody>
      </p:sp>
      <p:sp>
        <p:nvSpPr>
          <p:cNvPr id="637" name="Google Shape;637;p10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Active Directory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Cognitive Services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Bot Services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Application Insights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Mobile App Center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Logic App</a:t>
            </a:r>
            <a:endParaRPr dirty="0"/>
          </a:p>
          <a:p>
            <a:pPr marL="354012" lvl="0" indent="-14954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Track Your Steps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You Might Get Stuck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Ask for </a:t>
            </a:r>
            <a:r>
              <a:rPr lang="en-US" dirty="0" smtClean="0"/>
              <a:t>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84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Lab: Explore the Portal and Azure CLI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https://github.com/centaretraining/azuretraining</a:t>
            </a:r>
            <a:endParaRPr/>
          </a:p>
        </p:txBody>
      </p:sp>
      <p:sp>
        <p:nvSpPr>
          <p:cNvPr id="644" name="Google Shape;644;p10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CUNA Cloud Adoption</a:t>
            </a:r>
            <a:endParaRPr lang="en-US" dirty="0"/>
          </a:p>
        </p:txBody>
      </p:sp>
      <p:sp>
        <p:nvSpPr>
          <p:cNvPr id="466" name="Google Shape;466;p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Today</a:t>
            </a:r>
            <a:r>
              <a:rPr lang="en-US" dirty="0"/>
              <a:t>	Build Competence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2019</a:t>
            </a:r>
            <a:r>
              <a:rPr lang="en-US" dirty="0"/>
              <a:t> 		Cloud First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2020</a:t>
            </a:r>
            <a:r>
              <a:rPr lang="en-US" dirty="0"/>
              <a:t>		Cloud Only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 dirty="0"/>
              <a:t>2021</a:t>
            </a:r>
            <a:r>
              <a:rPr lang="en-US" dirty="0"/>
              <a:t> 		All in the cloud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Storage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</a:t>
            </a:r>
            <a:r>
              <a:rPr lang="en-US" dirty="0" smtClean="0"/>
              <a:t>Accounts</a:t>
            </a:r>
            <a:endParaRPr lang="en-US" dirty="0"/>
          </a:p>
        </p:txBody>
      </p:sp>
      <p:sp>
        <p:nvSpPr>
          <p:cNvPr id="657" name="Google Shape;657;p10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Blobs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Tables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Files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Queues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Account Options</a:t>
            </a:r>
            <a:endParaRPr lang="en-US" dirty="0"/>
          </a:p>
        </p:txBody>
      </p:sp>
      <p:sp>
        <p:nvSpPr>
          <p:cNvPr id="665" name="Google Shape;665;p1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Performance Tiers - Standard, Premium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Access Tiers - Hot, Cool, Archive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Encryption - done by default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Redundancy</a:t>
            </a:r>
            <a:endParaRPr lang="en-US" dirty="0"/>
          </a:p>
        </p:txBody>
      </p:sp>
      <p:sp>
        <p:nvSpPr>
          <p:cNvPr id="673" name="Google Shape;673;p1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Locally Redundant (LRS): Same Datacenter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Zone Redundant (ZRS): Same Region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Geo-Redundant (GRS) - Different Regions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</a:t>
            </a: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680" name="Google Shape;680;p1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SQL Database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SQL Server on VMs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MySQL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Postgres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Azure MariaDB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SQL </a:t>
            </a:r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88" name="Google Shape;688;p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Managed SQL Server DB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Feels like On Prem SQL Server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Pricing Tiers - DTUs, vCores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Encrypted by Default (TDE)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Firewalled by Default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Cosmos </a:t>
            </a:r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696" name="Google Shape;696;p1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Globally Distributed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NoSql DB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Multiple APIs (Mongo, Cassandra, Gremlin)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Crazy Fast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Cache for </a:t>
            </a:r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704" name="Google Shape;704;p1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Managed Redis Instance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In-memory Datastore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Built in Firewall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Tiers - Basic, Standard, Premium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2" name="Google Shape;712;p116"/>
          <p:cNvGraphicFramePr/>
          <p:nvPr/>
        </p:nvGraphicFramePr>
        <p:xfrm>
          <a:off x="876775" y="392325"/>
          <a:ext cx="11055500" cy="3979500"/>
        </p:xfrm>
        <a:graphic>
          <a:graphicData uri="http://schemas.openxmlformats.org/drawingml/2006/table">
            <a:tbl>
              <a:tblPr>
                <a:noFill/>
                <a:tableStyleId>{6221A56B-FC7A-427C-9191-ABE90F43C8FA}</a:tableStyleId>
              </a:tblPr>
              <a:tblGrid>
                <a:gridCol w="393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Service</a:t>
                      </a:r>
                      <a:endParaRPr sz="3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Use it for... </a:t>
                      </a:r>
                      <a:endParaRPr sz="30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Storage Accounts</a:t>
                      </a:r>
                      <a:endParaRPr sz="3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File Storage (Blobs)</a:t>
                      </a:r>
                      <a:endParaRPr sz="3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Azure SQL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Relational Databases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Cosmos DB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NoSQL, Highly Scalable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REDIS</a:t>
                      </a:r>
                      <a:endParaRPr sz="30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Caching</a:t>
                      </a:r>
                      <a:endParaRPr sz="3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 b="1"/>
              <a:t>Lab</a:t>
            </a:r>
            <a:r>
              <a:rPr lang="en-US" sz="4800"/>
              <a:t>: Let’s Make a SQL Database</a:t>
            </a:r>
            <a:endParaRPr sz="4800"/>
          </a:p>
        </p:txBody>
      </p:sp>
      <p:sp>
        <p:nvSpPr>
          <p:cNvPr id="719" name="Google Shape;719;p1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Course Goals</a:t>
            </a:r>
            <a:endParaRPr dirty="0"/>
          </a:p>
        </p:txBody>
      </p:sp>
      <p:sp>
        <p:nvSpPr>
          <p:cNvPr id="474" name="Google Shape;474;p8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Learn About Azure Services</a:t>
            </a:r>
            <a:endParaRPr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Learn How to Interact With Azure</a:t>
            </a:r>
            <a:endParaRPr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Build Applications Using Azure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Service Plans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Service </a:t>
            </a:r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732" name="Google Shape;732;p1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 hosting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a group of VMs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Autoscale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 backups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Service </a:t>
            </a:r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740" name="Google Shape;740;p1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Supports: .NET, .NET Core, Node.js, etc…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Web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API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Function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Webjobs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Tiers: Basic, Standard, Premium, Isolated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748" name="Google Shape;748;p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Built in Auth Available (Including AD)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Automatic Server Patches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Key Vault Integration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IP Filtering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vNET Compatibility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756" name="Google Shape;756;p1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a ASP.NET MVC application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a Web API backend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need some batch jobs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need a SQL Database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We’d like to cache responses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885" y="0"/>
            <a:ext cx="64602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 b="1"/>
              <a:t>Lab</a:t>
            </a:r>
            <a:r>
              <a:rPr lang="en-US" sz="4800"/>
              <a:t>: Let’s Deploy an Web Application on App Services</a:t>
            </a:r>
            <a:endParaRPr sz="4800"/>
          </a:p>
        </p:txBody>
      </p:sp>
      <p:sp>
        <p:nvSpPr>
          <p:cNvPr id="771" name="Google Shape;771;p12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Containers on Azure</a:t>
            </a:r>
            <a:endParaRPr/>
          </a:p>
        </p:txBody>
      </p:sp>
      <p:sp>
        <p:nvSpPr>
          <p:cNvPr id="778" name="Google Shape;778;p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Docker, Kubernetes, and AKS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/>
              <a:t>VMs vs. Containers</a:t>
            </a:r>
            <a:endParaRPr/>
          </a:p>
        </p:txBody>
      </p:sp>
      <p:sp>
        <p:nvSpPr>
          <p:cNvPr id="785" name="Google Shape;785;p126"/>
          <p:cNvSpPr txBox="1">
            <a:spLocks noGrp="1"/>
          </p:cNvSpPr>
          <p:nvPr>
            <p:ph type="body" idx="1"/>
          </p:nvPr>
        </p:nvSpPr>
        <p:spPr>
          <a:xfrm>
            <a:off x="59531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Virtual Machines</a:t>
            </a:r>
            <a:endParaRPr/>
          </a:p>
        </p:txBody>
      </p:sp>
      <p:sp>
        <p:nvSpPr>
          <p:cNvPr id="786" name="Google Shape;786;p126"/>
          <p:cNvSpPr txBox="1">
            <a:spLocks noGrp="1"/>
          </p:cNvSpPr>
          <p:nvPr>
            <p:ph type="body" idx="4294967295"/>
          </p:nvPr>
        </p:nvSpPr>
        <p:spPr>
          <a:xfrm>
            <a:off x="6940550" y="590550"/>
            <a:ext cx="525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Containers</a:t>
            </a:r>
            <a:endParaRPr/>
          </a:p>
        </p:txBody>
      </p:sp>
      <p:sp>
        <p:nvSpPr>
          <p:cNvPr id="787" name="Google Shape;787;p126"/>
          <p:cNvSpPr/>
          <p:nvPr/>
        </p:nvSpPr>
        <p:spPr>
          <a:xfrm>
            <a:off x="595312" y="4557010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788" name="Google Shape;788;p126"/>
          <p:cNvSpPr/>
          <p:nvPr/>
        </p:nvSpPr>
        <p:spPr>
          <a:xfrm>
            <a:off x="6345243" y="4557010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789" name="Google Shape;789;p126"/>
          <p:cNvSpPr/>
          <p:nvPr/>
        </p:nvSpPr>
        <p:spPr>
          <a:xfrm>
            <a:off x="595312" y="4107565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/>
          </a:p>
        </p:txBody>
      </p:sp>
      <p:sp>
        <p:nvSpPr>
          <p:cNvPr id="790" name="Google Shape;790;p126"/>
          <p:cNvSpPr/>
          <p:nvPr/>
        </p:nvSpPr>
        <p:spPr>
          <a:xfrm>
            <a:off x="6345243" y="4106624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/>
          </a:p>
        </p:txBody>
      </p:sp>
      <p:sp>
        <p:nvSpPr>
          <p:cNvPr id="791" name="Google Shape;791;p126"/>
          <p:cNvSpPr/>
          <p:nvPr/>
        </p:nvSpPr>
        <p:spPr>
          <a:xfrm>
            <a:off x="595312" y="3650432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Hypervisor</a:t>
            </a:r>
            <a:endParaRPr/>
          </a:p>
        </p:txBody>
      </p:sp>
      <p:sp>
        <p:nvSpPr>
          <p:cNvPr id="792" name="Google Shape;792;p126"/>
          <p:cNvSpPr/>
          <p:nvPr/>
        </p:nvSpPr>
        <p:spPr>
          <a:xfrm>
            <a:off x="6345243" y="3650432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 Engine</a:t>
            </a:r>
            <a:endParaRPr/>
          </a:p>
        </p:txBody>
      </p:sp>
      <p:sp>
        <p:nvSpPr>
          <p:cNvPr id="793" name="Google Shape;793;p126"/>
          <p:cNvSpPr/>
          <p:nvPr/>
        </p:nvSpPr>
        <p:spPr>
          <a:xfrm>
            <a:off x="578474" y="3226991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/>
          </a:p>
        </p:txBody>
      </p:sp>
      <p:sp>
        <p:nvSpPr>
          <p:cNvPr id="794" name="Google Shape;794;p126"/>
          <p:cNvSpPr/>
          <p:nvPr/>
        </p:nvSpPr>
        <p:spPr>
          <a:xfrm>
            <a:off x="3387777" y="3226991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/>
          </a:p>
        </p:txBody>
      </p:sp>
      <p:sp>
        <p:nvSpPr>
          <p:cNvPr id="795" name="Google Shape;795;p126"/>
          <p:cNvSpPr/>
          <p:nvPr/>
        </p:nvSpPr>
        <p:spPr>
          <a:xfrm>
            <a:off x="578473" y="2774480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96" name="Google Shape;796;p126"/>
          <p:cNvSpPr/>
          <p:nvPr/>
        </p:nvSpPr>
        <p:spPr>
          <a:xfrm>
            <a:off x="578472" y="2349808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797" name="Google Shape;797;p126"/>
          <p:cNvSpPr/>
          <p:nvPr/>
        </p:nvSpPr>
        <p:spPr>
          <a:xfrm>
            <a:off x="3387777" y="2774480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98" name="Google Shape;798;p126"/>
          <p:cNvSpPr/>
          <p:nvPr/>
        </p:nvSpPr>
        <p:spPr>
          <a:xfrm>
            <a:off x="3387776" y="2349808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799" name="Google Shape;799;p126"/>
          <p:cNvSpPr/>
          <p:nvPr/>
        </p:nvSpPr>
        <p:spPr>
          <a:xfrm>
            <a:off x="6345244" y="3209089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800" name="Google Shape;800;p126"/>
          <p:cNvSpPr/>
          <p:nvPr/>
        </p:nvSpPr>
        <p:spPr>
          <a:xfrm>
            <a:off x="6345243" y="2784417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801" name="Google Shape;801;p126"/>
          <p:cNvSpPr/>
          <p:nvPr/>
        </p:nvSpPr>
        <p:spPr>
          <a:xfrm>
            <a:off x="9137708" y="3226951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802" name="Google Shape;802;p126"/>
          <p:cNvSpPr/>
          <p:nvPr/>
        </p:nvSpPr>
        <p:spPr>
          <a:xfrm>
            <a:off x="9137707" y="2802279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Layered Containers</a:t>
            </a:r>
            <a:endParaRPr/>
          </a:p>
        </p:txBody>
      </p:sp>
      <p:sp>
        <p:nvSpPr>
          <p:cNvPr id="809" name="Google Shape;809;p127"/>
          <p:cNvSpPr/>
          <p:nvPr/>
        </p:nvSpPr>
        <p:spPr>
          <a:xfrm>
            <a:off x="362825" y="1618233"/>
            <a:ext cx="9369600" cy="3632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Container Image</a:t>
            </a:r>
            <a:endParaRPr sz="3000"/>
          </a:p>
        </p:txBody>
      </p:sp>
      <p:sp>
        <p:nvSpPr>
          <p:cNvPr id="810" name="Google Shape;810;p127"/>
          <p:cNvSpPr/>
          <p:nvPr/>
        </p:nvSpPr>
        <p:spPr>
          <a:xfrm>
            <a:off x="584522" y="2659218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Common Hardening / Configuration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11" name="Google Shape;811;p127"/>
          <p:cNvSpPr/>
          <p:nvPr/>
        </p:nvSpPr>
        <p:spPr>
          <a:xfrm>
            <a:off x="584524" y="3278327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</a:rPr>
              <a:t>Application Platform (ex - .NET Core)</a:t>
            </a:r>
            <a:endParaRPr sz="2400" b="1">
              <a:solidFill>
                <a:schemeClr val="bg1"/>
              </a:solidFill>
            </a:endParaRPr>
          </a:p>
        </p:txBody>
      </p:sp>
      <p:sp>
        <p:nvSpPr>
          <p:cNvPr id="812" name="Google Shape;812;p127"/>
          <p:cNvSpPr/>
          <p:nvPr/>
        </p:nvSpPr>
        <p:spPr>
          <a:xfrm>
            <a:off x="584524" y="2040085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</a:rPr>
              <a:t>Application Artifacts (your app)</a:t>
            </a:r>
            <a:endParaRPr sz="2400" b="1">
              <a:solidFill>
                <a:schemeClr val="bg1"/>
              </a:solidFill>
            </a:endParaRPr>
          </a:p>
        </p:txBody>
      </p:sp>
      <p:sp>
        <p:nvSpPr>
          <p:cNvPr id="813" name="Google Shape;813;p127"/>
          <p:cNvSpPr/>
          <p:nvPr/>
        </p:nvSpPr>
        <p:spPr>
          <a:xfrm>
            <a:off x="584522" y="3897468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</a:rPr>
              <a:t>Base Image (ex - Alpine Linux)</a:t>
            </a:r>
            <a:endParaRPr sz="2400" b="1">
              <a:solidFill>
                <a:schemeClr val="bg1"/>
              </a:solidFill>
            </a:endParaRPr>
          </a:p>
        </p:txBody>
      </p:sp>
      <p:cxnSp>
        <p:nvCxnSpPr>
          <p:cNvPr id="814" name="Google Shape;814;p127"/>
          <p:cNvCxnSpPr/>
          <p:nvPr/>
        </p:nvCxnSpPr>
        <p:spPr>
          <a:xfrm>
            <a:off x="9547575" y="2607883"/>
            <a:ext cx="582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815;p127"/>
          <p:cNvCxnSpPr/>
          <p:nvPr/>
        </p:nvCxnSpPr>
        <p:spPr>
          <a:xfrm>
            <a:off x="10164675" y="2631183"/>
            <a:ext cx="0" cy="176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127"/>
          <p:cNvCxnSpPr/>
          <p:nvPr/>
        </p:nvCxnSpPr>
        <p:spPr>
          <a:xfrm rot="10800000">
            <a:off x="9559150" y="4412633"/>
            <a:ext cx="570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p127"/>
          <p:cNvCxnSpPr/>
          <p:nvPr/>
        </p:nvCxnSpPr>
        <p:spPr>
          <a:xfrm rot="10800000" flipH="1">
            <a:off x="10176325" y="3178558"/>
            <a:ext cx="302700" cy="27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127"/>
          <p:cNvSpPr txBox="1"/>
          <p:nvPr/>
        </p:nvSpPr>
        <p:spPr>
          <a:xfrm>
            <a:off x="10420850" y="2659208"/>
            <a:ext cx="1408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Reusable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481" name="Google Shape;481;p8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Basics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Storage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Batch Processing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 smtClean="0"/>
              <a:t>Azure App Hosting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Messaging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Security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Cost </a:t>
            </a:r>
            <a:r>
              <a:rPr lang="en-US" sz="3000" dirty="0" smtClean="0"/>
              <a:t>Management</a:t>
            </a:r>
            <a:endParaRPr sz="3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225" y="216966"/>
            <a:ext cx="8135550" cy="6318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75" y="164050"/>
            <a:ext cx="8113550" cy="64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29"/>
          <p:cNvSpPr/>
          <p:nvPr/>
        </p:nvSpPr>
        <p:spPr>
          <a:xfrm>
            <a:off x="8035400" y="1723200"/>
            <a:ext cx="3935400" cy="640500"/>
          </a:xfrm>
          <a:prstGeom prst="wedgeRectCallout">
            <a:avLst>
              <a:gd name="adj1" fmla="val -79030"/>
              <a:gd name="adj2" fmla="val 237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Image</a:t>
            </a:r>
            <a:r>
              <a:rPr lang="en-US" sz="1800"/>
              <a:t>: Build the Application</a:t>
            </a:r>
            <a:endParaRPr sz="1800"/>
          </a:p>
        </p:txBody>
      </p:sp>
      <p:sp>
        <p:nvSpPr>
          <p:cNvPr id="832" name="Google Shape;832;p129"/>
          <p:cNvSpPr/>
          <p:nvPr/>
        </p:nvSpPr>
        <p:spPr>
          <a:xfrm>
            <a:off x="8035400" y="5054275"/>
            <a:ext cx="3935400" cy="640500"/>
          </a:xfrm>
          <a:prstGeom prst="wedgeRectCallout">
            <a:avLst>
              <a:gd name="adj1" fmla="val -79030"/>
              <a:gd name="adj2" fmla="val 237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Image</a:t>
            </a:r>
            <a:r>
              <a:rPr lang="en-US" sz="1800"/>
              <a:t>: Run the Application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000" dirty="0"/>
              <a:t>How to do we run an image?</a:t>
            </a:r>
            <a:endParaRPr sz="4000" dirty="0"/>
          </a:p>
        </p:txBody>
      </p:sp>
      <p:sp>
        <p:nvSpPr>
          <p:cNvPr id="839" name="Google Shape;839;p13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Orchestration</a:t>
            </a:r>
            <a:endParaRPr dirty="0"/>
          </a:p>
        </p:txBody>
      </p:sp>
      <p:sp>
        <p:nvSpPr>
          <p:cNvPr id="846" name="Google Shape;846;p131"/>
          <p:cNvSpPr txBox="1"/>
          <p:nvPr/>
        </p:nvSpPr>
        <p:spPr>
          <a:xfrm>
            <a:off x="335381" y="283750"/>
            <a:ext cx="4989900" cy="5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Docker Swarm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Kubernetes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262626"/>
                </a:solidFill>
              </a:rPr>
              <a:t>Mesos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Service Fabric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Azure Container Instances</a:t>
            </a:r>
            <a:endParaRPr sz="2800" dirty="0">
              <a:solidFill>
                <a:srgbClr val="262626"/>
              </a:solidFill>
            </a:endParaRPr>
          </a:p>
        </p:txBody>
      </p:sp>
      <p:pic>
        <p:nvPicPr>
          <p:cNvPr id="847" name="Google Shape;84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000" y="296200"/>
            <a:ext cx="1893775" cy="18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788" y="1351975"/>
            <a:ext cx="1556475" cy="1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023" y="2164825"/>
            <a:ext cx="1749300" cy="1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8963" y="3172875"/>
            <a:ext cx="2138100" cy="11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9447" y="3989125"/>
            <a:ext cx="1556475" cy="1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32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858" name="Google Shape;858;p132"/>
          <p:cNvSpPr txBox="1">
            <a:spLocks noGrp="1"/>
          </p:cNvSpPr>
          <p:nvPr>
            <p:ph type="body" idx="1"/>
          </p:nvPr>
        </p:nvSpPr>
        <p:spPr>
          <a:xfrm>
            <a:off x="307749" y="2455752"/>
            <a:ext cx="4824600" cy="307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Created by Google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Datacenter in a </a:t>
            </a:r>
            <a:r>
              <a:rPr lang="en-US" dirty="0" smtClean="0"/>
              <a:t>box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Desired State Configuration</a:t>
            </a:r>
            <a:endParaRPr dirty="0"/>
          </a:p>
        </p:txBody>
      </p:sp>
      <p:pic>
        <p:nvPicPr>
          <p:cNvPr id="859" name="Google Shape;85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32" y="399858"/>
            <a:ext cx="2114400" cy="2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232" y="482875"/>
            <a:ext cx="6792475" cy="50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07749" y="559136"/>
            <a:ext cx="3806283" cy="17603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kern="1200" spc="100" baseline="0">
                <a:solidFill>
                  <a:schemeClr val="l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Kubernetes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Organization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1" lvl="0" indent="0">
              <a:spcAft>
                <a:spcPts val="0"/>
              </a:spcAft>
              <a:buSzPts val="3220"/>
              <a:buNone/>
            </a:pPr>
            <a:r>
              <a:rPr lang="en-US" dirty="0" smtClean="0"/>
              <a:t>Pods</a:t>
            </a:r>
            <a:endParaRPr lang="en-US" dirty="0"/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endParaRPr lang="en-US" dirty="0" smtClean="0"/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 smtClean="0"/>
              <a:t>Deployments</a:t>
            </a:r>
            <a:endParaRPr lang="en-US" dirty="0"/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endParaRPr lang="en-US" dirty="0" smtClean="0"/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 smtClean="0"/>
              <a:t>Services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you run using Docker / Kubernetes?</a:t>
            </a:r>
            <a:endParaRPr lang="en-US" dirty="0"/>
          </a:p>
        </p:txBody>
      </p:sp>
      <p:sp>
        <p:nvSpPr>
          <p:cNvPr id="866" name="Google Shape;866;p1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Applications (Obviously)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API Gateways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Databases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Logging and Monitoring Frameworks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etc...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Cloud Native Interactive Landscape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https://landscape.cncf.io/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75" name="Google Shape;875;p1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605" y="442951"/>
            <a:ext cx="6424650" cy="64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2046"/>
            <a:ext cx="10972800" cy="4713400"/>
          </a:xfrm>
        </p:spPr>
        <p:txBody>
          <a:bodyPr/>
          <a:lstStyle/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.NET Core </a:t>
            </a:r>
            <a:r>
              <a:rPr lang="en-US" dirty="0" err="1"/>
              <a:t>Microservices</a:t>
            </a:r>
            <a:endParaRPr lang="en-US" dirty="0"/>
          </a:p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A static React Frontend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SQL Database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488" name="Google Shape;488;p86"/>
          <p:cNvSpPr txBox="1">
            <a:spLocks noGrp="1"/>
          </p:cNvSpPr>
          <p:nvPr>
            <p:ph idx="1"/>
          </p:nvPr>
        </p:nvSpPr>
        <p:spPr>
          <a:xfrm>
            <a:off x="609600" y="1282046"/>
            <a:ext cx="10972800" cy="471340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Modules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	Lecture + Labs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Breaks: During the Lab Time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Pair / Group (if you want)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Ask Questions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524" y="156039"/>
            <a:ext cx="8242076" cy="65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Serverless On Azure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9"/>
          <p:cNvSpPr/>
          <p:nvPr/>
        </p:nvSpPr>
        <p:spPr>
          <a:xfrm>
            <a:off x="958476" y="413150"/>
            <a:ext cx="10642320" cy="5833404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9" name="Google Shape;909;p1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“The Cloud” is just someone else’s computer.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… and sometimes you don’t have to see that computer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Serverless</a:t>
            </a:r>
            <a:r>
              <a:rPr lang="en-US" dirty="0"/>
              <a:t> on </a:t>
            </a:r>
            <a:r>
              <a:rPr lang="en-US" dirty="0" smtClean="0"/>
              <a:t>Azure</a:t>
            </a:r>
            <a:endParaRPr lang="en-US" dirty="0"/>
          </a:p>
        </p:txBody>
      </p:sp>
      <p:sp>
        <p:nvSpPr>
          <p:cNvPr id="915" name="Google Shape;915;p1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Functions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Logic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Storage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Cosmos DB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Active Directory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Service Bus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endParaRPr lang="en-US" dirty="0"/>
          </a:p>
        </p:txBody>
      </p:sp>
      <p:sp>
        <p:nvSpPr>
          <p:cNvPr id="923" name="Google Shape;923;p1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Serverless</a:t>
            </a:r>
            <a:r>
              <a:rPr lang="en-US" dirty="0"/>
              <a:t> APIs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Can be stateless or </a:t>
            </a:r>
            <a:r>
              <a:rPr lang="en-US" dirty="0" err="1"/>
              <a:t>stateful</a:t>
            </a:r>
            <a:r>
              <a:rPr lang="en-US" dirty="0"/>
              <a:t> (Durable Functions)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  <a:endParaRPr lang="en-US" dirty="0"/>
          </a:p>
        </p:txBody>
      </p:sp>
      <p:sp>
        <p:nvSpPr>
          <p:cNvPr id="931" name="Google Shape;931;p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MVP Web App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Relatively Simple Backend</a:t>
            </a: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913" y="209301"/>
            <a:ext cx="4149700" cy="66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  <a:endParaRPr lang="en-US" dirty="0"/>
          </a:p>
        </p:txBody>
      </p:sp>
      <p:sp>
        <p:nvSpPr>
          <p:cNvPr id="931" name="Google Shape;931;p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Vendor File 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3309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522" y="1201677"/>
            <a:ext cx="6158250" cy="40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/>
              <a:t>Lab</a:t>
            </a:r>
            <a:r>
              <a:rPr lang="en-US"/>
              <a:t>: Let’s Build a Serverless App</a:t>
            </a:r>
            <a:endParaRPr/>
          </a:p>
        </p:txBody>
      </p:sp>
      <p:sp>
        <p:nvSpPr>
          <p:cNvPr id="954" name="Google Shape;954;p14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Basics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0" name="Google Shape;960;p146"/>
          <p:cNvGraphicFramePr/>
          <p:nvPr/>
        </p:nvGraphicFramePr>
        <p:xfrm>
          <a:off x="952500" y="589875"/>
          <a:ext cx="10884725" cy="3218350"/>
        </p:xfrm>
        <a:graphic>
          <a:graphicData uri="http://schemas.openxmlformats.org/drawingml/2006/table">
            <a:tbl>
              <a:tblPr>
                <a:noFill/>
                <a:tableStyleId>{6221A56B-FC7A-427C-9191-ABE90F43C8FA}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App Service Plans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Kubernetes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Serverless</a:t>
                      </a:r>
                      <a:endParaRPr sz="2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Most like your current setup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Easy to make use of best practice deployment patterns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Good for batch processes and small workflows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Supports .NET and .NET Core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(and lots of other languages)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No full .NET support (yet)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Can get complicated for full apps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/>
              <a:t>Discussion:</a:t>
            </a:r>
            <a:r>
              <a:rPr lang="en-US"/>
              <a:t> Compare / Contrast Services</a:t>
            </a:r>
            <a:endParaRPr/>
          </a:p>
        </p:txBody>
      </p:sp>
      <p:sp>
        <p:nvSpPr>
          <p:cNvPr id="967" name="Google Shape;967;p14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Messaging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Brokers</a:t>
            </a:r>
            <a:endParaRPr lang="en-US" dirty="0"/>
          </a:p>
        </p:txBody>
      </p:sp>
      <p:sp>
        <p:nvSpPr>
          <p:cNvPr id="980" name="Google Shape;980;p1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Storage Queues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Service Bus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Event Hub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Event Grid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Queues</a:t>
            </a:r>
            <a:endParaRPr/>
          </a:p>
        </p:txBody>
      </p:sp>
      <p:pic>
        <p:nvPicPr>
          <p:cNvPr id="989" name="Google Shape;98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00" y="1627550"/>
            <a:ext cx="9002800" cy="47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</a:t>
            </a:r>
            <a:r>
              <a:rPr lang="en-US" dirty="0" smtClean="0"/>
              <a:t>Queues</a:t>
            </a:r>
            <a:endParaRPr lang="en-US" dirty="0"/>
          </a:p>
        </p:txBody>
      </p:sp>
      <p:sp>
        <p:nvSpPr>
          <p:cNvPr id="995" name="Google Shape;995;p1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Large storage limit (&gt;80GB per queue)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Messages can be updated in the queue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Inexpensive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No long polling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Small message size limit (64KB)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No pub/sub or advanced features</a:t>
            </a:r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 Bus</a:t>
            </a:r>
            <a:endParaRPr/>
          </a:p>
        </p:txBody>
      </p:sp>
      <p:pic>
        <p:nvPicPr>
          <p:cNvPr id="1004" name="Google Shape;100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388" y="1709928"/>
            <a:ext cx="8236025" cy="40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32" y="119799"/>
            <a:ext cx="10972800" cy="894962"/>
          </a:xfrm>
        </p:spPr>
        <p:txBody>
          <a:bodyPr/>
          <a:lstStyle/>
          <a:p>
            <a:r>
              <a:rPr lang="en-US" dirty="0" smtClean="0"/>
              <a:t>Service Bus</a:t>
            </a:r>
            <a:endParaRPr lang="en-US" dirty="0"/>
          </a:p>
        </p:txBody>
      </p:sp>
      <p:sp>
        <p:nvSpPr>
          <p:cNvPr id="1010" name="Google Shape;1010;p153"/>
          <p:cNvSpPr txBox="1">
            <a:spLocks noGrp="1"/>
          </p:cNvSpPr>
          <p:nvPr>
            <p:ph type="body" idx="4294967295"/>
          </p:nvPr>
        </p:nvSpPr>
        <p:spPr>
          <a:xfrm>
            <a:off x="289932" y="1014761"/>
            <a:ext cx="11902068" cy="568100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Larger message size limit (1MB in Premium tier)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Supports topics and subscriptions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AMQP or long polling over HTTP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 err="1"/>
              <a:t>VNet</a:t>
            </a:r>
            <a:r>
              <a:rPr lang="en-US" sz="2400" dirty="0"/>
              <a:t> support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Advanced features (sessions, dead-lettering, scheduled delivery, FIFO, dupe detection...)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More complicated to configure/manage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No push delivery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Generally slower and more expensive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Hourly + usage costs</a:t>
            </a:r>
            <a:endParaRPr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Grid</a:t>
            </a:r>
            <a:endParaRPr/>
          </a:p>
        </p:txBody>
      </p:sp>
      <p:pic>
        <p:nvPicPr>
          <p:cNvPr id="1018" name="Google Shape;101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25" y="1180875"/>
            <a:ext cx="7911150" cy="52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87050"/>
            <a:ext cx="10972800" cy="916920"/>
          </a:xfrm>
        </p:spPr>
        <p:txBody>
          <a:bodyPr/>
          <a:lstStyle/>
          <a:p>
            <a:r>
              <a:rPr lang="en-US" dirty="0" smtClean="0"/>
              <a:t>Event Grid</a:t>
            </a:r>
            <a:endParaRPr lang="en-US" dirty="0"/>
          </a:p>
        </p:txBody>
      </p:sp>
      <p:sp>
        <p:nvSpPr>
          <p:cNvPr id="1024" name="Google Shape;1024;p155"/>
          <p:cNvSpPr txBox="1">
            <a:spLocks noGrp="1"/>
          </p:cNvSpPr>
          <p:nvPr>
            <p:ph type="body" idx="4294967295"/>
          </p:nvPr>
        </p:nvSpPr>
        <p:spPr>
          <a:xfrm>
            <a:off x="609600" y="1103970"/>
            <a:ext cx="11582400" cy="555330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 smtClean="0"/>
              <a:t>Massive throughput (at least 5K messages per second, capable of 10 million per second per region)</a:t>
            </a:r>
            <a:endParaRPr sz="2200" dirty="0" smtClean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 smtClean="0"/>
              <a:t>Built in events from many Azure services</a:t>
            </a:r>
            <a:endParaRPr sz="2200" dirty="0" smtClean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 smtClean="0"/>
              <a:t>Integrations with several different Azure services as subscribers</a:t>
            </a:r>
            <a:endParaRPr sz="2200" dirty="0" smtClean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 smtClean="0"/>
              <a:t>Fully managed service</a:t>
            </a:r>
            <a:endParaRPr sz="2200" dirty="0" smtClean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 smtClean="0"/>
              <a:t>HTTP push based delivery</a:t>
            </a:r>
            <a:endParaRPr sz="2200" dirty="0" smtClean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 smtClean="0"/>
              <a:t>Pay-per-use pricing</a:t>
            </a:r>
            <a:endParaRPr sz="2200" dirty="0" smtClean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 smtClean="0"/>
              <a:t>Very small message size limit (64KB)</a:t>
            </a:r>
            <a:endParaRPr sz="2200" dirty="0" smtClean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 smtClean="0"/>
              <a:t>Multi-tenant system</a:t>
            </a:r>
            <a:endParaRPr sz="2200" dirty="0" smtClean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 smtClean="0"/>
              <a:t>Push based - </a:t>
            </a:r>
            <a:r>
              <a:rPr lang="en-US" sz="2200" dirty="0" err="1" smtClean="0"/>
              <a:t>querystring</a:t>
            </a:r>
            <a:r>
              <a:rPr lang="en-US" sz="2200" dirty="0" smtClean="0"/>
              <a:t> based “security”</a:t>
            </a:r>
            <a:endParaRPr sz="2200" dirty="0" smtClean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 smtClean="0"/>
              <a:t>Required message format</a:t>
            </a:r>
            <a:endParaRPr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I Organize my Stuff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Subscriptions</a:t>
            </a:r>
          </a:p>
          <a:p>
            <a:pPr marL="0" lvl="0" indent="0"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Resource Groups</a:t>
            </a:r>
          </a:p>
          <a:p>
            <a:pPr marL="0" lvl="0" indent="0"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Tags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Hub</a:t>
            </a:r>
            <a:endParaRPr/>
          </a:p>
        </p:txBody>
      </p:sp>
      <p:pic>
        <p:nvPicPr>
          <p:cNvPr id="1032" name="Google Shape;103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38" y="2050779"/>
            <a:ext cx="9651725" cy="38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Hub</a:t>
            </a:r>
            <a:endParaRPr lang="en-US" dirty="0"/>
          </a:p>
        </p:txBody>
      </p:sp>
      <p:sp>
        <p:nvSpPr>
          <p:cNvPr id="1038" name="Google Shape;1038;p157"/>
          <p:cNvSpPr txBox="1">
            <a:spLocks noGrp="1"/>
          </p:cNvSpPr>
          <p:nvPr>
            <p:ph type="body" idx="4294967295"/>
          </p:nvPr>
        </p:nvSpPr>
        <p:spPr>
          <a:xfrm>
            <a:off x="691376" y="1137424"/>
            <a:ext cx="11500624" cy="572057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Extremely high throughput (1MB/sec ingress, 2x egress per throughput unit)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Integrations with Storage Accounts (Event Hub Capture) and Stream Analytics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Kafka client support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Consumer must manage the offset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Competing consumer model doesn’t really work</a:t>
            </a:r>
            <a:endParaRPr sz="22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58"/>
          <p:cNvSpPr txBox="1">
            <a:spLocks noGrp="1"/>
          </p:cNvSpPr>
          <p:nvPr>
            <p:ph type="title"/>
          </p:nvPr>
        </p:nvSpPr>
        <p:spPr>
          <a:xfrm>
            <a:off x="181897" y="161925"/>
            <a:ext cx="4257368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to pick?</a:t>
            </a:r>
            <a:endParaRPr dirty="0"/>
          </a:p>
        </p:txBody>
      </p:sp>
      <p:sp>
        <p:nvSpPr>
          <p:cNvPr id="1045" name="Google Shape;1045;p158"/>
          <p:cNvSpPr txBox="1">
            <a:spLocks noGrp="1"/>
          </p:cNvSpPr>
          <p:nvPr>
            <p:ph type="body" idx="4294967295"/>
          </p:nvPr>
        </p:nvSpPr>
        <p:spPr>
          <a:xfrm>
            <a:off x="181897" y="847493"/>
            <a:ext cx="12010103" cy="579778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Storage Queues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Apps that need basic message queueing and already have an established storage account.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Apps that just need to queue up file processing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Event Hub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“Big Data in Motion”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Event streaming - Telemetry, IOT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Event Grid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Responding to and processing Azure events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Web hook systems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When the processing is </a:t>
            </a:r>
            <a:r>
              <a:rPr lang="en-US" sz="2400" dirty="0" err="1"/>
              <a:t>serverless</a:t>
            </a:r>
            <a:r>
              <a:rPr lang="en-US" sz="2400" dirty="0"/>
              <a:t> (Azure Functions)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Service Bus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Discrete business events</a:t>
            </a:r>
            <a:endParaRPr sz="24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053" name="Google Shape;1053;p159"/>
          <p:cNvSpPr txBox="1">
            <a:spLocks noGrp="1"/>
          </p:cNvSpPr>
          <p:nvPr>
            <p:ph type="body" idx="4294967295"/>
          </p:nvPr>
        </p:nvSpPr>
        <p:spPr>
          <a:xfrm>
            <a:off x="24384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We have an application that processes a credit card. This card processor takes up to several minutes to do it’s work.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50" y="753188"/>
            <a:ext cx="11246749" cy="5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Lab: Messaging with Azure Service Bus</a:t>
            </a:r>
            <a:endParaRPr/>
          </a:p>
        </p:txBody>
      </p:sp>
      <p:sp>
        <p:nvSpPr>
          <p:cNvPr id="1067" name="Google Shape;1067;p16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Networking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1080" name="Google Shape;1080;p1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Virtual Networks (VNets)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Subnets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IP Addresses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NICs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Network Appliances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VNets</a:t>
            </a:r>
            <a:r>
              <a:rPr lang="en-US" dirty="0"/>
              <a:t> &amp; </a:t>
            </a:r>
            <a:r>
              <a:rPr lang="en-US" dirty="0" smtClean="0"/>
              <a:t>Subnets</a:t>
            </a:r>
            <a:endParaRPr lang="en-US" dirty="0"/>
          </a:p>
        </p:txBody>
      </p:sp>
      <p:sp>
        <p:nvSpPr>
          <p:cNvPr id="1088" name="Google Shape;1088;p164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Virtual Networks</a:t>
            </a:r>
            <a:endParaRPr dirty="0"/>
          </a:p>
          <a:p>
            <a:pPr marL="457200" lvl="0" indent="-433069" algn="l" rtl="0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A private address space (10.0.0.0/24)</a:t>
            </a:r>
            <a:endParaRPr dirty="0"/>
          </a:p>
          <a:p>
            <a:pPr marL="457200" lvl="0" indent="-433069" algn="l" rtl="0"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Scoped to a single region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Subnets</a:t>
            </a:r>
            <a:endParaRPr dirty="0"/>
          </a:p>
          <a:p>
            <a:pPr marL="457200" lvl="0" indent="-433069" algn="l" rtl="0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Segments the network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IP Addresses</a:t>
            </a:r>
            <a:endParaRPr dirty="0"/>
          </a:p>
          <a:p>
            <a:pPr marL="457200" lvl="0" indent="-433069" algn="l" rtl="0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Public or private</a:t>
            </a:r>
            <a:endParaRPr dirty="0"/>
          </a:p>
          <a:p>
            <a:pPr marL="457200" lvl="0" indent="-433069" algn="l" rtl="0"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Public IPs can be dynamic or static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4286865" cy="2968009"/>
          </a:xfrm>
        </p:spPr>
        <p:txBody>
          <a:bodyPr>
            <a:normAutofit/>
          </a:bodyPr>
          <a:lstStyle/>
          <a:p>
            <a:r>
              <a:rPr lang="en-US" dirty="0"/>
              <a:t>Subnet Segmentation</a:t>
            </a:r>
            <a:r>
              <a:rPr lang="en-US" b="0" dirty="0"/>
              <a:t/>
            </a:r>
            <a:br>
              <a:rPr lang="en-US" b="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97" name="Google Shape;109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943" y="152400"/>
            <a:ext cx="5166089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CUNA Subscription Model</a:t>
            </a:r>
            <a:endParaRPr dirty="0"/>
          </a:p>
        </p:txBody>
      </p:sp>
      <p:sp>
        <p:nvSpPr>
          <p:cNvPr id="509" name="Google Shape;509;p89"/>
          <p:cNvSpPr txBox="1">
            <a:spLocks noGrp="1"/>
          </p:cNvSpPr>
          <p:nvPr>
            <p:ph idx="1"/>
          </p:nvPr>
        </p:nvSpPr>
        <p:spPr>
          <a:xfrm>
            <a:off x="609600" y="1032387"/>
            <a:ext cx="10972800" cy="49630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Prod and Non Prod Subscription Per Portfolio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  <p:pic>
        <p:nvPicPr>
          <p:cNvPr id="511" name="Google Shape;5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00" y="1863875"/>
            <a:ext cx="5073149" cy="49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4601497" cy="917985"/>
          </a:xfrm>
        </p:spPr>
        <p:txBody>
          <a:bodyPr>
            <a:normAutofit/>
          </a:bodyPr>
          <a:lstStyle/>
          <a:p>
            <a:r>
              <a:rPr lang="en-US" dirty="0" smtClean="0"/>
              <a:t>Routing Traffic</a:t>
            </a:r>
            <a:endParaRPr lang="en-US" dirty="0"/>
          </a:p>
        </p:txBody>
      </p:sp>
      <p:sp>
        <p:nvSpPr>
          <p:cNvPr id="1103" name="Google Shape;1103;p166"/>
          <p:cNvSpPr txBox="1">
            <a:spLocks noGrp="1"/>
          </p:cNvSpPr>
          <p:nvPr>
            <p:ph type="body" idx="4294967295"/>
          </p:nvPr>
        </p:nvSpPr>
        <p:spPr>
          <a:xfrm>
            <a:off x="4876800" y="590550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VNet Peering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traffic between VNets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VPN Gateways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on-prem network over the internet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ExpressRoute</a:t>
            </a:r>
            <a:endParaRPr b="1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on-prem network over dedicated line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Service Endpoints</a:t>
            </a:r>
            <a:endParaRPr b="1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to cloud service within Azure network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App Service VNet Integration</a:t>
            </a:r>
            <a:r>
              <a:rPr lang="en-US"/>
              <a:t>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from App Service to VNet within Azure network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Appliances</a:t>
            </a:r>
            <a:endParaRPr lang="en-US" dirty="0"/>
          </a:p>
        </p:txBody>
      </p:sp>
      <p:sp>
        <p:nvSpPr>
          <p:cNvPr id="1110" name="Google Shape;1110;p167"/>
          <p:cNvSpPr txBox="1">
            <a:spLocks noGrp="1"/>
          </p:cNvSpPr>
          <p:nvPr>
            <p:ph type="body" idx="4294967295"/>
          </p:nvPr>
        </p:nvSpPr>
        <p:spPr>
          <a:xfrm>
            <a:off x="609600" y="1150989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Azure Firewall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Azure Load Balancer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App Gateway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API Management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Network Virtual Appliances (NVAs)</a:t>
            </a:r>
            <a:endParaRPr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</a:t>
            </a:r>
            <a:r>
              <a:rPr lang="en-US" dirty="0" smtClean="0"/>
              <a:t>Firewall</a:t>
            </a:r>
            <a:endParaRPr lang="en-US" dirty="0"/>
          </a:p>
        </p:txBody>
      </p:sp>
      <p:sp>
        <p:nvSpPr>
          <p:cNvPr id="1118" name="Google Shape;1118;p168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Typically used for securing traffic between networks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 err="1"/>
              <a:t>Stateful</a:t>
            </a:r>
            <a:r>
              <a:rPr lang="en-US" dirty="0"/>
              <a:t> firewall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IP, Port, Protocol based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Domain name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NAT support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Microsoft Threat Intelligence</a:t>
            </a:r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Load </a:t>
            </a:r>
            <a:r>
              <a:rPr lang="en-US" dirty="0" smtClean="0"/>
              <a:t>Balancer</a:t>
            </a:r>
            <a:endParaRPr lang="en-US" dirty="0"/>
          </a:p>
        </p:txBody>
      </p:sp>
      <p:sp>
        <p:nvSpPr>
          <p:cNvPr id="1126" name="Google Shape;1126;p169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More IAAS focused load balancing generic traffic IP, Port, Protocol based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Domain name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NAT support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Application agnostic load balancing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Not protocol specific (supports UDP)</a:t>
            </a:r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Gateway</a:t>
            </a:r>
            <a:endParaRPr lang="en-US" dirty="0"/>
          </a:p>
        </p:txBody>
      </p:sp>
      <p:sp>
        <p:nvSpPr>
          <p:cNvPr id="1134" name="Google Shape;1134;p17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09728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HTTP load balancer, reverse proxy, and layer 7 gateway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Web app firewall (OWASP)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Load balancer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SSL termination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URL based routing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Request rewriting</a:t>
            </a:r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1142" name="Google Shape;1142;p171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HTTP service gateway meant for publishing APIs to consumers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Service catalog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Subscription management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Mock responses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Request/Response rewriting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API versioning</a:t>
            </a:r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Security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1156" name="Google Shape;1156;p173"/>
          <p:cNvSpPr txBox="1">
            <a:spLocks noGrp="1"/>
          </p:cNvSpPr>
          <p:nvPr>
            <p:ph type="body" idx="4294967295"/>
          </p:nvPr>
        </p:nvSpPr>
        <p:spPr>
          <a:xfrm>
            <a:off x="609600" y="863600"/>
            <a:ext cx="7315200" cy="5994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The shared responsibility model</a:t>
            </a:r>
            <a:endParaRPr sz="3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Defense in depth</a:t>
            </a:r>
            <a:endParaRPr sz="3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security</a:t>
            </a:r>
            <a:endParaRPr sz="3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	Networking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	Authentication and access management</a:t>
            </a:r>
            <a:endParaRPr sz="2400" dirty="0"/>
          </a:p>
          <a:p>
            <a:pPr marL="0" lvl="0" indent="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Data security and encryption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000" dirty="0"/>
              <a:t>Secure an example application</a:t>
            </a:r>
            <a:endParaRPr sz="30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Secure is the Cloud?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Very Secure!</a:t>
            </a:r>
            <a:endParaRPr/>
          </a:p>
        </p:txBody>
      </p:sp>
      <p:pic>
        <p:nvPicPr>
          <p:cNvPr id="1171" name="Google Shape;1171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814938"/>
            <a:ext cx="113347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ntare">
  <a:themeElements>
    <a:clrScheme name="Centare">
      <a:dk1>
        <a:srgbClr val="000000"/>
      </a:dk1>
      <a:lt1>
        <a:srgbClr val="FFFFFF"/>
      </a:lt1>
      <a:dk2>
        <a:srgbClr val="515151"/>
      </a:dk2>
      <a:lt2>
        <a:srgbClr val="898989"/>
      </a:lt2>
      <a:accent1>
        <a:srgbClr val="511B93"/>
      </a:accent1>
      <a:accent2>
        <a:srgbClr val="4C1E8E"/>
      </a:accent2>
      <a:accent3>
        <a:srgbClr val="8869D0"/>
      </a:accent3>
      <a:accent4>
        <a:srgbClr val="FEFFFF"/>
      </a:accent4>
      <a:accent5>
        <a:srgbClr val="D5D5D5"/>
      </a:accent5>
      <a:accent6>
        <a:srgbClr val="A9A9A9"/>
      </a:accent6>
      <a:hlink>
        <a:srgbClr val="F18A20"/>
      </a:hlink>
      <a:folHlink>
        <a:srgbClr val="FFD47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are" id="{2D215661-1525-48F8-9726-8EA984FAE809}" vid="{877D7EEE-089B-4F45-8CD0-1BC4D45BAE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4891</Words>
  <Application>Microsoft Office PowerPoint</Application>
  <PresentationFormat>Widescreen</PresentationFormat>
  <Paragraphs>1147</Paragraphs>
  <Slides>174</Slides>
  <Notes>172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9" baseType="lpstr">
      <vt:lpstr>Noto Sans Symbols</vt:lpstr>
      <vt:lpstr>Roboto Mono</vt:lpstr>
      <vt:lpstr>Arial</vt:lpstr>
      <vt:lpstr>Calibri</vt:lpstr>
      <vt:lpstr>Centare</vt:lpstr>
      <vt:lpstr>Azure Fundamentals</vt:lpstr>
      <vt:lpstr>Meet Your Instructors</vt:lpstr>
      <vt:lpstr>CUNA Cloud Adoption</vt:lpstr>
      <vt:lpstr>Course Goals</vt:lpstr>
      <vt:lpstr>Roadmap</vt:lpstr>
      <vt:lpstr>Logistics</vt:lpstr>
      <vt:lpstr>Azure Basics</vt:lpstr>
      <vt:lpstr>How Do I Organize my Stuff?</vt:lpstr>
      <vt:lpstr>CUNA Subscription Model</vt:lpstr>
      <vt:lpstr>PowerPoint Presentation</vt:lpstr>
      <vt:lpstr>PowerPoint Presentation</vt:lpstr>
      <vt:lpstr>Infrastructure As Code</vt:lpstr>
      <vt:lpstr>Azure Portal</vt:lpstr>
      <vt:lpstr>Azure CLI</vt:lpstr>
      <vt:lpstr>PowerPoint Presentation</vt:lpstr>
      <vt:lpstr>PowerPoint Presentation</vt:lpstr>
      <vt:lpstr>Azure Powershell</vt:lpstr>
      <vt:lpstr>Azure SDK</vt:lpstr>
      <vt:lpstr>ARM (Azure Resource Manager) Templates</vt:lpstr>
      <vt:lpstr>Azure Credits</vt:lpstr>
      <vt:lpstr>PowerPoint Presentation</vt:lpstr>
      <vt:lpstr>Virtual Infrastructure (IaaS)</vt:lpstr>
      <vt:lpstr>App Services</vt:lpstr>
      <vt:lpstr>Batch Processing</vt:lpstr>
      <vt:lpstr>Data Storage</vt:lpstr>
      <vt:lpstr>Messaging</vt:lpstr>
      <vt:lpstr>Apis / Services</vt:lpstr>
      <vt:lpstr>Lab Notes</vt:lpstr>
      <vt:lpstr>PowerPoint Presentation</vt:lpstr>
      <vt:lpstr>Azure Storage</vt:lpstr>
      <vt:lpstr>Storage Accounts</vt:lpstr>
      <vt:lpstr>Storage Account Options</vt:lpstr>
      <vt:lpstr>Storage Redundancy</vt:lpstr>
      <vt:lpstr>Azure Databases</vt:lpstr>
      <vt:lpstr>Azure SQL Database</vt:lpstr>
      <vt:lpstr>Cosmos DB</vt:lpstr>
      <vt:lpstr>Azure Cache for Redis</vt:lpstr>
      <vt:lpstr>PowerPoint Presentation</vt:lpstr>
      <vt:lpstr>PowerPoint Presentation</vt:lpstr>
      <vt:lpstr>App Service Plans</vt:lpstr>
      <vt:lpstr>App Service Plans</vt:lpstr>
      <vt:lpstr>App Service Plans</vt:lpstr>
      <vt:lpstr>Security</vt:lpstr>
      <vt:lpstr>Scenario</vt:lpstr>
      <vt:lpstr>PowerPoint Presentation</vt:lpstr>
      <vt:lpstr>PowerPoint Presentation</vt:lpstr>
      <vt:lpstr>Containers on Azure</vt:lpstr>
      <vt:lpstr>VMs vs. Containers</vt:lpstr>
      <vt:lpstr>Layered Containers</vt:lpstr>
      <vt:lpstr>PowerPoint Presentation</vt:lpstr>
      <vt:lpstr>PowerPoint Presentation</vt:lpstr>
      <vt:lpstr>PowerPoint Presentation</vt:lpstr>
      <vt:lpstr>Orchestration</vt:lpstr>
      <vt:lpstr>Kubernetes</vt:lpstr>
      <vt:lpstr>Kubernetes Organization</vt:lpstr>
      <vt:lpstr>What can you run using Docker / Kubernetes?</vt:lpstr>
      <vt:lpstr>PowerPoint Presentation</vt:lpstr>
      <vt:lpstr>Titan</vt:lpstr>
      <vt:lpstr>Scenario</vt:lpstr>
      <vt:lpstr>PowerPoint Presentation</vt:lpstr>
      <vt:lpstr>Serverless On Azure</vt:lpstr>
      <vt:lpstr>PowerPoint Presentation</vt:lpstr>
      <vt:lpstr>Serverless on Azure</vt:lpstr>
      <vt:lpstr>Azure Functions</vt:lpstr>
      <vt:lpstr>Scenario</vt:lpstr>
      <vt:lpstr>PowerPoint Presentation</vt:lpstr>
      <vt:lpstr>Scenario</vt:lpstr>
      <vt:lpstr>PowerPoint Presentation</vt:lpstr>
      <vt:lpstr>PowerPoint Presentation</vt:lpstr>
      <vt:lpstr>PowerPoint Presentation</vt:lpstr>
      <vt:lpstr>PowerPoint Presentation</vt:lpstr>
      <vt:lpstr>Azure Messaging</vt:lpstr>
      <vt:lpstr>Message Brokers</vt:lpstr>
      <vt:lpstr>Storage Queues</vt:lpstr>
      <vt:lpstr>Storage Queues</vt:lpstr>
      <vt:lpstr>Service Bus</vt:lpstr>
      <vt:lpstr>Service Bus</vt:lpstr>
      <vt:lpstr>Event Grid</vt:lpstr>
      <vt:lpstr>Event Grid</vt:lpstr>
      <vt:lpstr>Event Hub</vt:lpstr>
      <vt:lpstr>Event Hub</vt:lpstr>
      <vt:lpstr>Which to pick?</vt:lpstr>
      <vt:lpstr>Scenario</vt:lpstr>
      <vt:lpstr>PowerPoint Presentation</vt:lpstr>
      <vt:lpstr>PowerPoint Presentation</vt:lpstr>
      <vt:lpstr>Azure Networking</vt:lpstr>
      <vt:lpstr>Components</vt:lpstr>
      <vt:lpstr>VNets &amp; Subnets</vt:lpstr>
      <vt:lpstr>Subnet Segmentation  </vt:lpstr>
      <vt:lpstr>Routing Traffic</vt:lpstr>
      <vt:lpstr>Network Appliances</vt:lpstr>
      <vt:lpstr>Azure Firewall</vt:lpstr>
      <vt:lpstr>Azure Load Balancer</vt:lpstr>
      <vt:lpstr>Application Gateway</vt:lpstr>
      <vt:lpstr>API Management</vt:lpstr>
      <vt:lpstr>Cloud Security</vt:lpstr>
      <vt:lpstr>Roadmap</vt:lpstr>
      <vt:lpstr>How Secure is the Cloud?</vt:lpstr>
      <vt:lpstr>Very Secure!</vt:lpstr>
      <vt:lpstr>… for the things they are responsible for</vt:lpstr>
      <vt:lpstr>PowerPoint Presentation</vt:lpstr>
      <vt:lpstr>The Shared Responsibility Model</vt:lpstr>
      <vt:lpstr>The Shared Responsibility Model</vt:lpstr>
      <vt:lpstr>Azure Responsibility Matrix</vt:lpstr>
      <vt:lpstr>Defense in Depth</vt:lpstr>
      <vt:lpstr>Defense in Depth</vt:lpstr>
      <vt:lpstr>Security Perimeters</vt:lpstr>
      <vt:lpstr>Security Perimeter - On Premise</vt:lpstr>
      <vt:lpstr>Security Perimeter - Public Cloud</vt:lpstr>
      <vt:lpstr>Azure Network Security</vt:lpstr>
      <vt:lpstr>Network Security</vt:lpstr>
      <vt:lpstr>Network Security Groups</vt:lpstr>
      <vt:lpstr>Network Security Groups</vt:lpstr>
      <vt:lpstr>Network Security Groups</vt:lpstr>
      <vt:lpstr>Backhauling</vt:lpstr>
      <vt:lpstr>PAAS Network Security</vt:lpstr>
      <vt:lpstr>PowerPoint Presentation</vt:lpstr>
      <vt:lpstr>PowerPoint Presentation</vt:lpstr>
      <vt:lpstr>Azure Identity and Access</vt:lpstr>
      <vt:lpstr>Concepts and Services</vt:lpstr>
      <vt:lpstr>Azure Active Directory</vt:lpstr>
      <vt:lpstr>RBAC</vt:lpstr>
      <vt:lpstr>RBAC</vt:lpstr>
      <vt:lpstr>RBAC</vt:lpstr>
      <vt:lpstr>Azure AD, RBAC, and Resource Manager</vt:lpstr>
      <vt:lpstr>Managed Service Identities  </vt:lpstr>
      <vt:lpstr>Access Keys and Shared Access Signatures</vt:lpstr>
      <vt:lpstr>Access Keys</vt:lpstr>
      <vt:lpstr>Access Keys</vt:lpstr>
      <vt:lpstr>Storage Accounts</vt:lpstr>
      <vt:lpstr>Access Key Flow</vt:lpstr>
      <vt:lpstr>Shared Access Signatures</vt:lpstr>
      <vt:lpstr>Shared Access Signature Flow</vt:lpstr>
      <vt:lpstr>PowerPoint Presentation</vt:lpstr>
      <vt:lpstr>Azure Data Security</vt:lpstr>
      <vt:lpstr>Overview</vt:lpstr>
      <vt:lpstr>Data in Motion</vt:lpstr>
      <vt:lpstr>Key Vault</vt:lpstr>
      <vt:lpstr>Data Encryption</vt:lpstr>
      <vt:lpstr>SQL Encryption</vt:lpstr>
      <vt:lpstr>SQL Advanced Threat Detection</vt:lpstr>
      <vt:lpstr>PowerPoint Presentation</vt:lpstr>
      <vt:lpstr>Cloud Economics</vt:lpstr>
      <vt:lpstr>Overview</vt:lpstr>
      <vt:lpstr>Is the cloud cheaper than on premise?</vt:lpstr>
      <vt:lpstr>Let’s do the math</vt:lpstr>
      <vt:lpstr>Let’s do the math</vt:lpstr>
      <vt:lpstr>But wait, there’s more!</vt:lpstr>
      <vt:lpstr>Cloud cost savings</vt:lpstr>
      <vt:lpstr>PowerPoint Presentation</vt:lpstr>
      <vt:lpstr>The good news:  A system’s design can have immediate significant effect on its operational cost</vt:lpstr>
      <vt:lpstr>The bad news:   </vt:lpstr>
      <vt:lpstr>The bad news:  A system’s design can have immediate significant effect on its operational cost</vt:lpstr>
      <vt:lpstr>How do you design for cost savings?</vt:lpstr>
      <vt:lpstr>Estimating Costs</vt:lpstr>
      <vt:lpstr>Monitoring Costs</vt:lpstr>
      <vt:lpstr>Azure Cost Management</vt:lpstr>
      <vt:lpstr>Ways to save on costs</vt:lpstr>
      <vt:lpstr>Cost savings</vt:lpstr>
      <vt:lpstr>Cost savings</vt:lpstr>
      <vt:lpstr>Example</vt:lpstr>
      <vt:lpstr>Scenario</vt:lpstr>
      <vt:lpstr>Option 1</vt:lpstr>
      <vt:lpstr>Option 1</vt:lpstr>
      <vt:lpstr>Option 2</vt:lpstr>
      <vt:lpstr>Option 2</vt:lpstr>
      <vt:lpstr>Comparison</vt:lpstr>
      <vt:lpstr>Comparison</vt:lpstr>
      <vt:lpstr>Warning! New Dangers!</vt:lpstr>
      <vt:lpstr>Dangers</vt:lpstr>
      <vt:lpstr>Conclusion</vt:lpstr>
      <vt:lpstr>What we covered today</vt:lpstr>
      <vt:lpstr>Takeaways</vt:lpstr>
      <vt:lpstr>Where to Learn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Fundamentals</dc:title>
  <cp:lastModifiedBy>Dustin Ewers</cp:lastModifiedBy>
  <cp:revision>30</cp:revision>
  <dcterms:modified xsi:type="dcterms:W3CDTF">2019-05-20T21:19:33Z</dcterms:modified>
</cp:coreProperties>
</file>